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9"/>
  </p:notesMasterIdLst>
  <p:handoutMasterIdLst>
    <p:handoutMasterId r:id="rId20"/>
  </p:handoutMasterIdLst>
  <p:sldIdLst>
    <p:sldId id="256" r:id="rId2"/>
    <p:sldId id="308" r:id="rId3"/>
    <p:sldId id="309" r:id="rId4"/>
    <p:sldId id="310" r:id="rId5"/>
    <p:sldId id="311" r:id="rId6"/>
    <p:sldId id="301" r:id="rId7"/>
    <p:sldId id="299" r:id="rId8"/>
    <p:sldId id="302" r:id="rId9"/>
    <p:sldId id="289" r:id="rId10"/>
    <p:sldId id="291" r:id="rId11"/>
    <p:sldId id="305" r:id="rId12"/>
    <p:sldId id="287" r:id="rId13"/>
    <p:sldId id="306" r:id="rId14"/>
    <p:sldId id="307" r:id="rId15"/>
    <p:sldId id="312" r:id="rId16"/>
    <p:sldId id="303" r:id="rId17"/>
    <p:sldId id="304" r:id="rId18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31" autoAdjust="0"/>
    <p:restoredTop sz="89319" autoAdjust="0"/>
  </p:normalViewPr>
  <p:slideViewPr>
    <p:cSldViewPr>
      <p:cViewPr>
        <p:scale>
          <a:sx n="72" d="100"/>
          <a:sy n="72" d="100"/>
        </p:scale>
        <p:origin x="-1410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fld id="{D52BB712-B026-48BD-A390-C5220424867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879461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fld id="{06B5CDC5-96D6-4F41-A19B-9E1BF66E0E8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98266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"/>
          <p:cNvGrpSpPr>
            <a:grpSpLocks/>
          </p:cNvGrpSpPr>
          <p:nvPr userDrawn="1"/>
        </p:nvGrpSpPr>
        <p:grpSpPr bwMode="auto">
          <a:xfrm>
            <a:off x="-36513" y="-100013"/>
            <a:ext cx="9180513" cy="2305051"/>
            <a:chOff x="-23" y="-17"/>
            <a:chExt cx="5783" cy="1452"/>
          </a:xfrm>
        </p:grpSpPr>
        <p:pic>
          <p:nvPicPr>
            <p:cNvPr id="3" name="Picture 12"/>
            <p:cNvPicPr>
              <a:picLocks noChangeAspect="1" noChangeArrowheads="1"/>
            </p:cNvPicPr>
            <p:nvPr userDrawn="1"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35" y="-17"/>
              <a:ext cx="2925" cy="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15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200" y="-17"/>
              <a:ext cx="636" cy="14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16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565" y="-17"/>
              <a:ext cx="636" cy="14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17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975" y="-17"/>
              <a:ext cx="636" cy="14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18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85" y="-17"/>
              <a:ext cx="636" cy="14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9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23" y="-17"/>
              <a:ext cx="636" cy="14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Rectangle 3"/>
          <p:cNvSpPr>
            <a:spLocks noGrp="1" noChangeArrowheads="1"/>
          </p:cNvSpPr>
          <p:nvPr userDrawn="1"/>
        </p:nvSpPr>
        <p:spPr bwMode="auto">
          <a:xfrm>
            <a:off x="685800" y="2836863"/>
            <a:ext cx="7772400" cy="325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Tx/>
              <a:buBlip>
                <a:blip r:embed="rId4"/>
              </a:buBlip>
              <a:defRPr/>
            </a:pPr>
            <a:r>
              <a:rPr lang="de-DE">
                <a:solidFill>
                  <a:schemeClr val="bg2"/>
                </a:solidFill>
                <a:ea typeface="ヒラギノ角ゴ Pro W3" pitchFamily="20" charset="-128"/>
                <a:cs typeface="+mn-cs"/>
              </a:rPr>
              <a:t> Mastertextformat bearbeiten</a:t>
            </a:r>
          </a:p>
        </p:txBody>
      </p:sp>
      <p:pic>
        <p:nvPicPr>
          <p:cNvPr id="10" name="Picture 5" descr="audit_bf_z_12_rgb_5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7435850" y="5716588"/>
            <a:ext cx="804863" cy="80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 descr="Hk_Service"/>
          <p:cNvPicPr>
            <a:picLocks noChangeAspect="1" noChangeArrowheads="1"/>
          </p:cNvPicPr>
          <p:nvPr userDrawn="1"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288" y="1628775"/>
            <a:ext cx="4938712" cy="213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0" descr="Logo_RGB"/>
          <p:cNvPicPr>
            <a:picLocks noChangeAspect="1" noChangeArrowheads="1"/>
          </p:cNvPicPr>
          <p:nvPr userDrawn="1"/>
        </p:nvPicPr>
        <p:blipFill>
          <a:blip r:embed="rId7"/>
          <a:srcRect/>
          <a:stretch>
            <a:fillRect/>
          </a:stretch>
        </p:blipFill>
        <p:spPr bwMode="auto">
          <a:xfrm>
            <a:off x="0" y="5702300"/>
            <a:ext cx="26924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107B03-2414-48B9-B6A3-18245751B77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82D94-59A4-48FD-8377-214F254346F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44550" y="1196975"/>
            <a:ext cx="3730625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27575" y="1196975"/>
            <a:ext cx="3732213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F4BCA9-BC40-466E-9EBC-C644EBD91A8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201A5-F94B-4B1E-9635-FA7D99CDCAF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9F820-A4D9-4857-9076-54EAB2C829F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9771A3-2B66-4197-B5D8-A43436F324E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DF124B-4543-4D71-833F-18CFAD5A417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6CF14F-C02B-4B0B-9ADF-B5C58343DA5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BF7D5F-F850-4055-BB55-67B677125DD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378575" y="188913"/>
            <a:ext cx="2081213" cy="512286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31763" y="188913"/>
            <a:ext cx="6094412" cy="5122862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8D3282-B75E-4340-BD8D-219D0ADB3EE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1763" y="188913"/>
            <a:ext cx="8297862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Mastertitelformat bearbeiten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900">
                <a:solidFill>
                  <a:schemeClr val="bg2"/>
                </a:solidFill>
                <a:ea typeface="ヒラギノ角ゴ Pro W3" pitchFamily="20" charset="-128"/>
                <a:cs typeface="+mn-cs"/>
              </a:defRPr>
            </a:lvl1pPr>
          </a:lstStyle>
          <a:p>
            <a:pPr>
              <a:defRPr/>
            </a:pPr>
            <a:fld id="{B408A761-36BF-4D34-9A5F-3271F4E0F87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4550" y="1196975"/>
            <a:ext cx="7615238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pic>
        <p:nvPicPr>
          <p:cNvPr id="1029" name="Picture 10" descr="Logo_RGB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5702300"/>
            <a:ext cx="26924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hf hdr="0" ftr="0" dt="0"/>
  <p:txStyles>
    <p:titleStyle>
      <a:lvl1pPr algn="l" defTabSz="873125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873125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2"/>
          </a:solidFill>
          <a:latin typeface="Arial" charset="0"/>
          <a:ea typeface="ＭＳ Ｐゴシック" pitchFamily="-124" charset="-128"/>
          <a:cs typeface="Arial" charset="0"/>
        </a:defRPr>
      </a:lvl2pPr>
      <a:lvl3pPr algn="l" defTabSz="873125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2"/>
          </a:solidFill>
          <a:latin typeface="Arial" charset="0"/>
          <a:ea typeface="ＭＳ Ｐゴシック" pitchFamily="-124" charset="-128"/>
          <a:cs typeface="Arial" charset="0"/>
        </a:defRPr>
      </a:lvl3pPr>
      <a:lvl4pPr algn="l" defTabSz="873125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2"/>
          </a:solidFill>
          <a:latin typeface="Arial" charset="0"/>
          <a:ea typeface="ＭＳ Ｐゴシック" pitchFamily="-124" charset="-128"/>
          <a:cs typeface="Arial" charset="0"/>
        </a:defRPr>
      </a:lvl4pPr>
      <a:lvl5pPr algn="l" defTabSz="873125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2"/>
          </a:solidFill>
          <a:latin typeface="Arial" charset="0"/>
          <a:ea typeface="ＭＳ Ｐゴシック" pitchFamily="-124" charset="-128"/>
          <a:cs typeface="Arial" charset="0"/>
        </a:defRPr>
      </a:lvl5pPr>
      <a:lvl6pPr marL="457200" algn="l" defTabSz="873125" rtl="0" fontAlgn="base">
        <a:spcBef>
          <a:spcPct val="0"/>
        </a:spcBef>
        <a:spcAft>
          <a:spcPct val="0"/>
        </a:spcAft>
        <a:defRPr sz="2200" b="1">
          <a:solidFill>
            <a:schemeClr val="tx2"/>
          </a:solidFill>
          <a:latin typeface="Arial" charset="0"/>
          <a:ea typeface="ＭＳ Ｐゴシック" pitchFamily="-124" charset="-128"/>
          <a:cs typeface="Arial" charset="0"/>
        </a:defRPr>
      </a:lvl6pPr>
      <a:lvl7pPr marL="914400" algn="l" defTabSz="873125" rtl="0" fontAlgn="base">
        <a:spcBef>
          <a:spcPct val="0"/>
        </a:spcBef>
        <a:spcAft>
          <a:spcPct val="0"/>
        </a:spcAft>
        <a:defRPr sz="2200" b="1">
          <a:solidFill>
            <a:schemeClr val="tx2"/>
          </a:solidFill>
          <a:latin typeface="Arial" charset="0"/>
          <a:ea typeface="ＭＳ Ｐゴシック" pitchFamily="-124" charset="-128"/>
          <a:cs typeface="Arial" charset="0"/>
        </a:defRPr>
      </a:lvl7pPr>
      <a:lvl8pPr marL="1371600" algn="l" defTabSz="873125" rtl="0" fontAlgn="base">
        <a:spcBef>
          <a:spcPct val="0"/>
        </a:spcBef>
        <a:spcAft>
          <a:spcPct val="0"/>
        </a:spcAft>
        <a:defRPr sz="2200" b="1">
          <a:solidFill>
            <a:schemeClr val="tx2"/>
          </a:solidFill>
          <a:latin typeface="Arial" charset="0"/>
          <a:ea typeface="ＭＳ Ｐゴシック" pitchFamily="-124" charset="-128"/>
          <a:cs typeface="Arial" charset="0"/>
        </a:defRPr>
      </a:lvl8pPr>
      <a:lvl9pPr marL="1828800" algn="l" defTabSz="873125" rtl="0" fontAlgn="base">
        <a:spcBef>
          <a:spcPct val="0"/>
        </a:spcBef>
        <a:spcAft>
          <a:spcPct val="0"/>
        </a:spcAft>
        <a:defRPr sz="2200" b="1">
          <a:solidFill>
            <a:schemeClr val="tx2"/>
          </a:solidFill>
          <a:latin typeface="Arial" charset="0"/>
          <a:ea typeface="ＭＳ Ｐゴシック" pitchFamily="-124" charset="-128"/>
          <a:cs typeface="Arial" charset="0"/>
        </a:defRPr>
      </a:lvl9pPr>
    </p:titleStyle>
    <p:bodyStyle>
      <a:lvl1pPr marL="327025" indent="-327025" algn="l" defTabSz="873125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Blip>
          <a:blip r:embed="rId14"/>
        </a:buBlip>
        <a:defRPr sz="1700">
          <a:solidFill>
            <a:schemeClr val="tx1"/>
          </a:solidFill>
          <a:latin typeface="+mn-lt"/>
          <a:ea typeface="+mn-ea"/>
          <a:cs typeface="+mn-cs"/>
        </a:defRPr>
      </a:lvl1pPr>
      <a:lvl2pPr marL="760413" indent="-323850" algn="l" defTabSz="873125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Times" pitchFamily="18" charset="0"/>
        <a:buChar char="•"/>
        <a:defRPr sz="1600">
          <a:solidFill>
            <a:schemeClr val="tx2"/>
          </a:solidFill>
          <a:latin typeface="+mn-lt"/>
          <a:ea typeface="+mn-ea"/>
          <a:cs typeface="+mn-cs"/>
        </a:defRPr>
      </a:lvl2pPr>
      <a:lvl3pPr marL="1311275" indent="-438150" algn="l" defTabSz="873125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  <a:cs typeface="+mn-cs"/>
        </a:defRPr>
      </a:lvl3pPr>
      <a:lvl4pPr marL="1671638" indent="-361950" algn="l" defTabSz="873125" rtl="0" eaLnBrk="0" fontAlgn="base" hangingPunct="0">
        <a:spcBef>
          <a:spcPct val="20000"/>
        </a:spcBef>
        <a:spcAft>
          <a:spcPct val="0"/>
        </a:spcAft>
        <a:buChar char="–"/>
        <a:defRPr sz="1900">
          <a:solidFill>
            <a:schemeClr val="tx1"/>
          </a:solidFill>
          <a:latin typeface="+mn-lt"/>
          <a:ea typeface="+mn-ea"/>
          <a:cs typeface="+mn-cs"/>
        </a:defRPr>
      </a:lvl4pPr>
      <a:lvl5pPr marL="2106613" indent="-361950" algn="l" defTabSz="873125" rtl="0" eaLnBrk="0" fontAlgn="base" hangingPunct="0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+mn-ea"/>
          <a:cs typeface="+mn-cs"/>
        </a:defRPr>
      </a:lvl5pPr>
      <a:lvl6pPr marL="2563813" indent="-361950" algn="l" defTabSz="873125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+mn-ea"/>
          <a:cs typeface="+mn-cs"/>
        </a:defRPr>
      </a:lvl6pPr>
      <a:lvl7pPr marL="3021013" indent="-361950" algn="l" defTabSz="873125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+mn-ea"/>
          <a:cs typeface="+mn-cs"/>
        </a:defRPr>
      </a:lvl7pPr>
      <a:lvl8pPr marL="3478213" indent="-361950" algn="l" defTabSz="873125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+mn-ea"/>
          <a:cs typeface="+mn-cs"/>
        </a:defRPr>
      </a:lvl8pPr>
      <a:lvl9pPr marL="3935413" indent="-361950" algn="l" defTabSz="873125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4"/>
          <p:cNvSpPr>
            <a:spLocks noChangeArrowheads="1"/>
          </p:cNvSpPr>
          <p:nvPr/>
        </p:nvSpPr>
        <p:spPr bwMode="auto">
          <a:xfrm>
            <a:off x="468313" y="1628775"/>
            <a:ext cx="45720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2800" b="1">
                <a:solidFill>
                  <a:schemeClr val="bg1"/>
                </a:solidFill>
              </a:rPr>
              <a:t>Die Rente -</a:t>
            </a:r>
          </a:p>
          <a:p>
            <a:r>
              <a:rPr lang="de-DE" sz="2800">
                <a:solidFill>
                  <a:schemeClr val="bg1"/>
                </a:solidFill>
              </a:rPr>
              <a:t>im „Niemandsland“ zwischen Altersarmut und Lebensstandardsicherung</a:t>
            </a:r>
          </a:p>
        </p:txBody>
      </p:sp>
      <p:sp>
        <p:nvSpPr>
          <p:cNvPr id="15362" name="Rectangle 5"/>
          <p:cNvSpPr>
            <a:spLocks noChangeArrowheads="1"/>
          </p:cNvSpPr>
          <p:nvPr/>
        </p:nvSpPr>
        <p:spPr bwMode="auto">
          <a:xfrm>
            <a:off x="395288" y="4076700"/>
            <a:ext cx="6192837" cy="214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spcAft>
                <a:spcPct val="5000"/>
              </a:spcAft>
              <a:buClr>
                <a:schemeClr val="bg2"/>
              </a:buClr>
            </a:pPr>
            <a:r>
              <a:rPr lang="de-DE">
                <a:solidFill>
                  <a:srgbClr val="6983A1"/>
                </a:solidFill>
              </a:rPr>
              <a:t>18.07.2016 – Workshop</a:t>
            </a:r>
          </a:p>
          <a:p>
            <a:pPr>
              <a:spcBef>
                <a:spcPct val="20000"/>
              </a:spcBef>
              <a:spcAft>
                <a:spcPct val="5000"/>
              </a:spcAft>
              <a:buClr>
                <a:schemeClr val="bg2"/>
              </a:buClr>
            </a:pPr>
            <a:endParaRPr lang="de-DE">
              <a:solidFill>
                <a:srgbClr val="6983A1"/>
              </a:solidFill>
            </a:endParaRPr>
          </a:p>
          <a:p>
            <a:pPr>
              <a:spcBef>
                <a:spcPct val="20000"/>
              </a:spcBef>
              <a:spcAft>
                <a:spcPct val="5000"/>
              </a:spcAft>
              <a:buClr>
                <a:schemeClr val="bg2"/>
              </a:buClr>
            </a:pPr>
            <a:endParaRPr lang="de-DE">
              <a:solidFill>
                <a:srgbClr val="6983A1"/>
              </a:solidFill>
            </a:endParaRPr>
          </a:p>
          <a:p>
            <a:pPr>
              <a:spcBef>
                <a:spcPct val="20000"/>
              </a:spcBef>
              <a:spcAft>
                <a:spcPct val="5000"/>
              </a:spcAft>
              <a:buClr>
                <a:schemeClr val="bg2"/>
              </a:buClr>
            </a:pPr>
            <a:r>
              <a:rPr lang="de-DE">
                <a:solidFill>
                  <a:srgbClr val="6983A1"/>
                </a:solidFill>
              </a:rPr>
              <a:t>Andreas Schwarz</a:t>
            </a:r>
          </a:p>
          <a:p>
            <a:pPr>
              <a:buClr>
                <a:schemeClr val="bg2"/>
              </a:buClr>
            </a:pPr>
            <a:r>
              <a:rPr lang="de-DE" sz="1600">
                <a:solidFill>
                  <a:srgbClr val="6983A1"/>
                </a:solidFill>
              </a:rPr>
              <a:t>Mitglied der Geschäftsführung, DRV Baden-Württemberg</a:t>
            </a:r>
          </a:p>
          <a:p>
            <a:pPr>
              <a:buClr>
                <a:schemeClr val="bg2"/>
              </a:buClr>
            </a:pPr>
            <a:endParaRPr lang="de-DE" sz="1600">
              <a:solidFill>
                <a:srgbClr val="6983A1"/>
              </a:solidFill>
            </a:endParaRPr>
          </a:p>
          <a:p>
            <a:pPr>
              <a:buFont typeface="Wingdings" pitchFamily="2" charset="2"/>
              <a:buNone/>
            </a:pPr>
            <a:endParaRPr lang="de-DE" sz="1600">
              <a:solidFill>
                <a:srgbClr val="6983A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sz="2000" smtClean="0"/>
              <a:t>Obwohl der durchschnittliche Zahlbetrag der Altersrenten nahe beim Grundsicherungsbedarf liegt ...</a:t>
            </a:r>
          </a:p>
        </p:txBody>
      </p:sp>
      <p:pic>
        <p:nvPicPr>
          <p:cNvPr id="32770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71550" y="908050"/>
            <a:ext cx="7351713" cy="4751388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sz="2000" smtClean="0"/>
              <a:t>beziehen relativ wenige Menschen über der Regelaltersgrenze Grundsicherungsleistungen</a:t>
            </a:r>
          </a:p>
        </p:txBody>
      </p:sp>
      <p:pic>
        <p:nvPicPr>
          <p:cNvPr id="33794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71550" y="1052513"/>
            <a:ext cx="7602538" cy="475456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sz="2000" smtClean="0"/>
              <a:t>Über 25 % der Bezieher von Grundsicherung im Alter hat überhaupt keine Rentenansprüche</a:t>
            </a:r>
          </a:p>
        </p:txBody>
      </p:sp>
      <p:pic>
        <p:nvPicPr>
          <p:cNvPr id="34818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42988" y="1125538"/>
            <a:ext cx="7200900" cy="459581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sz="2000" smtClean="0"/>
              <a:t>Grundsicherung ist das Resultat fehlender oder lückenhafter Versicherungsbiografien</a:t>
            </a:r>
          </a:p>
        </p:txBody>
      </p:sp>
      <p:pic>
        <p:nvPicPr>
          <p:cNvPr id="35842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16013" y="981075"/>
            <a:ext cx="7488237" cy="475773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Und sich folgender Ausblick auf Beitragssatz und Rentenniveau ergibt</a:t>
            </a:r>
          </a:p>
        </p:txBody>
      </p:sp>
      <p:sp>
        <p:nvSpPr>
          <p:cNvPr id="22530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681106D-D5CF-4153-9D49-701409C26257}" type="slidenum">
              <a:rPr lang="de-DE" smtClean="0">
                <a:ea typeface="ヒラギノ角ゴ Pro W3"/>
                <a:cs typeface="ヒラギノ角ゴ Pro W3"/>
              </a:rPr>
              <a:pPr/>
              <a:t>6</a:t>
            </a:fld>
            <a:endParaRPr lang="de-DE" smtClean="0">
              <a:ea typeface="ヒラギノ角ゴ Pro W3"/>
              <a:cs typeface="ヒラギノ角ゴ Pro W3"/>
            </a:endParaRPr>
          </a:p>
        </p:txBody>
      </p:sp>
      <p:pic>
        <p:nvPicPr>
          <p:cNvPr id="2253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1341438"/>
            <a:ext cx="7667625" cy="431958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Und basieren auf folgender Formel (§ 68 SGB VI):</a:t>
            </a:r>
          </a:p>
        </p:txBody>
      </p:sp>
      <p:sp>
        <p:nvSpPr>
          <p:cNvPr id="20482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8DC4F7F-8A83-4741-84BC-7E82CD9659C8}" type="slidenum">
              <a:rPr lang="de-DE" smtClean="0">
                <a:ea typeface="ヒラギノ角ゴ Pro W3"/>
                <a:cs typeface="ヒラギノ角ゴ Pro W3"/>
              </a:rPr>
              <a:pPr/>
              <a:t>7</a:t>
            </a:fld>
            <a:endParaRPr lang="de-DE" smtClean="0">
              <a:ea typeface="ヒラギノ角ゴ Pro W3"/>
              <a:cs typeface="ヒラギノ角ゴ Pro W3"/>
            </a:endParaRPr>
          </a:p>
        </p:txBody>
      </p:sp>
      <p:pic>
        <p:nvPicPr>
          <p:cNvPr id="20483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981075"/>
            <a:ext cx="8501062" cy="482441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Rentenniveau = Leistungsfähigkeitsindikator des Systems</a:t>
            </a:r>
          </a:p>
        </p:txBody>
      </p:sp>
      <p:sp>
        <p:nvSpPr>
          <p:cNvPr id="23554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630D251-B8A9-40B7-B619-4A0A98E8ABB2}" type="slidenum">
              <a:rPr lang="de-DE" smtClean="0">
                <a:ea typeface="ヒラギノ角ゴ Pro W3"/>
                <a:cs typeface="ヒラギノ角ゴ Pro W3"/>
              </a:rPr>
              <a:pPr/>
              <a:t>8</a:t>
            </a:fld>
            <a:endParaRPr lang="de-DE" smtClean="0">
              <a:ea typeface="ヒラギノ角ゴ Pro W3"/>
              <a:cs typeface="ヒラギノ角ゴ Pro W3"/>
            </a:endParaRPr>
          </a:p>
        </p:txBody>
      </p:sp>
      <p:pic>
        <p:nvPicPr>
          <p:cNvPr id="2355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1052513"/>
            <a:ext cx="7902575" cy="4608512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8C8DAC8-0B52-406E-A741-842561DB9621}" type="slidenum">
              <a:rPr lang="de-DE" smtClean="0">
                <a:ea typeface="ヒラギノ角ゴ Pro W3"/>
                <a:cs typeface="ヒラギノ角ゴ Pro W3"/>
              </a:rPr>
              <a:pPr/>
              <a:t>9</a:t>
            </a:fld>
            <a:endParaRPr lang="de-DE" smtClean="0">
              <a:ea typeface="ヒラギノ角ゴ Pro W3"/>
              <a:cs typeface="ヒラギノ角ゴ Pro W3"/>
            </a:endParaRPr>
          </a:p>
        </p:txBody>
      </p:sp>
      <p:pic>
        <p:nvPicPr>
          <p:cNvPr id="24578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908050"/>
            <a:ext cx="7632700" cy="4897438"/>
          </a:xfrm>
        </p:spPr>
      </p:pic>
      <p:sp>
        <p:nvSpPr>
          <p:cNvPr id="24579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b="0" smtClean="0"/>
              <a:t>Je stärker das Rentenniveau fällt, umso mehr Beiträge sind erforderlich um eine grundsicherungsfeste Rente zu erwerben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73E0E76-E4E7-412B-858D-05EA36766705}" type="slidenum">
              <a:rPr lang="de-DE" smtClean="0">
                <a:ea typeface="ヒラギノ角ゴ Pro W3"/>
                <a:cs typeface="ヒラギノ角ゴ Pro W3"/>
              </a:rPr>
              <a:pPr/>
              <a:t>10</a:t>
            </a:fld>
            <a:endParaRPr lang="de-DE" smtClean="0">
              <a:ea typeface="ヒラギノ角ゴ Pro W3"/>
              <a:cs typeface="ヒラギノ角ゴ Pro W3"/>
            </a:endParaRPr>
          </a:p>
        </p:txBody>
      </p:sp>
      <p:sp>
        <p:nvSpPr>
          <p:cNvPr id="2560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b="0" smtClean="0"/>
              <a:t>Sinkende Rentenzahlbeträge weisen auf veränderte Erwerbsbiografien hin</a:t>
            </a:r>
          </a:p>
        </p:txBody>
      </p:sp>
      <p:pic>
        <p:nvPicPr>
          <p:cNvPr id="2560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1052513"/>
            <a:ext cx="7485062" cy="467995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sz="2000" b="0" smtClean="0"/>
              <a:t>Das zugleich sinkende Rentenniveau wird hingegen erst beim Vergleich „nominal“/“preisbereinigt“ sichtbar</a:t>
            </a:r>
          </a:p>
        </p:txBody>
      </p:sp>
      <p:pic>
        <p:nvPicPr>
          <p:cNvPr id="26626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58888" y="1052513"/>
            <a:ext cx="6953250" cy="4656137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356F9B1-F035-4D1F-A84E-A2F64C0B1C6F}" type="slidenum">
              <a:rPr lang="de-DE" smtClean="0">
                <a:ea typeface="ヒラギノ角ゴ Pro W3"/>
                <a:cs typeface="ヒラギノ角ゴ Pro W3"/>
              </a:rPr>
              <a:pPr/>
              <a:t>12</a:t>
            </a:fld>
            <a:endParaRPr lang="de-DE" smtClean="0">
              <a:ea typeface="ヒラギノ角ゴ Pro W3"/>
              <a:cs typeface="ヒラギノ角ゴ Pro W3"/>
            </a:endParaRPr>
          </a:p>
        </p:txBody>
      </p:sp>
      <p:pic>
        <p:nvPicPr>
          <p:cNvPr id="27650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55875" y="908050"/>
            <a:ext cx="4129088" cy="5834063"/>
          </a:xfrm>
        </p:spPr>
      </p:pic>
      <p:sp>
        <p:nvSpPr>
          <p:cNvPr id="27651" name="Rectangle 4"/>
          <p:cNvSpPr>
            <a:spLocks noGrp="1" noChangeArrowheads="1"/>
          </p:cNvSpPr>
          <p:nvPr>
            <p:ph type="title"/>
          </p:nvPr>
        </p:nvSpPr>
        <p:spPr>
          <a:xfrm>
            <a:off x="107950" y="188913"/>
            <a:ext cx="8321675" cy="688975"/>
          </a:xfrm>
        </p:spPr>
        <p:txBody>
          <a:bodyPr/>
          <a:lstStyle/>
          <a:p>
            <a:pPr eaLnBrk="1" hangingPunct="1"/>
            <a:r>
              <a:rPr lang="de-DE" b="0" smtClean="0"/>
              <a:t>Perspektivisch wird die Zahl einkommensarmer Rentner/innen stark zunehmen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sz="2000" smtClean="0"/>
              <a:t>Das Alterseinkommen der Bevölkerung in den neuen Bundesländern basiert fast ausschließlich auf der gRV</a:t>
            </a:r>
          </a:p>
        </p:txBody>
      </p:sp>
      <p:pic>
        <p:nvPicPr>
          <p:cNvPr id="28674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1125538"/>
            <a:ext cx="7488237" cy="4757737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sz="2000" smtClean="0"/>
              <a:t>In den alten Bundesländern spielen auch andere und Zusatzversorgungssysteme eine wichtige Rolle</a:t>
            </a:r>
          </a:p>
        </p:txBody>
      </p:sp>
      <p:pic>
        <p:nvPicPr>
          <p:cNvPr id="29698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42988" y="1125538"/>
            <a:ext cx="7297737" cy="4691062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2016-05-11_beitragsluecken_u_niveausenkung-ne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620713"/>
            <a:ext cx="6842125" cy="5273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Erfolgt eine Kompensation in der 2. + 3. Säule?</a:t>
            </a:r>
          </a:p>
        </p:txBody>
      </p:sp>
      <p:sp>
        <p:nvSpPr>
          <p:cNvPr id="30722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083B54F-FCFF-4881-BC03-A16BC3FEB225}" type="slidenum">
              <a:rPr lang="de-DE" smtClean="0">
                <a:ea typeface="ヒラギノ角ゴ Pro W3"/>
                <a:cs typeface="ヒラギノ角ゴ Pro W3"/>
              </a:rPr>
              <a:pPr/>
              <a:t>16</a:t>
            </a:fld>
            <a:endParaRPr lang="de-DE" smtClean="0">
              <a:ea typeface="ヒラギノ角ゴ Pro W3"/>
              <a:cs typeface="ヒラギノ角ゴ Pro W3"/>
            </a:endParaRPr>
          </a:p>
        </p:txBody>
      </p:sp>
      <p:pic>
        <p:nvPicPr>
          <p:cNvPr id="3072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981075"/>
            <a:ext cx="7743825" cy="4824413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Die Riester-Rente vermag nicht zu kompensieren</a:t>
            </a:r>
          </a:p>
        </p:txBody>
      </p:sp>
      <p:sp>
        <p:nvSpPr>
          <p:cNvPr id="31746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C77079A-72BE-4836-89E6-C5B1857547F9}" type="slidenum">
              <a:rPr lang="de-DE" smtClean="0">
                <a:ea typeface="ヒラギノ角ゴ Pro W3"/>
                <a:cs typeface="ヒラギノ角ゴ Pro W3"/>
              </a:rPr>
              <a:pPr/>
              <a:t>17</a:t>
            </a:fld>
            <a:endParaRPr lang="de-DE" smtClean="0">
              <a:ea typeface="ヒラギノ角ゴ Pro W3"/>
              <a:cs typeface="ヒラギノ角ゴ Pro W3"/>
            </a:endParaRPr>
          </a:p>
        </p:txBody>
      </p:sp>
      <p:pic>
        <p:nvPicPr>
          <p:cNvPr id="3174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42988" y="1052513"/>
            <a:ext cx="7777162" cy="4799012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Leere Präsentation">
  <a:themeElements>
    <a:clrScheme name="Leere Präsentation 13">
      <a:dk1>
        <a:srgbClr val="000000"/>
      </a:dk1>
      <a:lt1>
        <a:srgbClr val="FFFFFF"/>
      </a:lt1>
      <a:dk2>
        <a:srgbClr val="083163"/>
      </a:dk2>
      <a:lt2>
        <a:srgbClr val="6983A1"/>
      </a:lt2>
      <a:accent1>
        <a:srgbClr val="D3DB2B"/>
      </a:accent1>
      <a:accent2>
        <a:srgbClr val="8AB87B"/>
      </a:accent2>
      <a:accent3>
        <a:srgbClr val="FFFFFF"/>
      </a:accent3>
      <a:accent4>
        <a:srgbClr val="000000"/>
      </a:accent4>
      <a:accent5>
        <a:srgbClr val="E6EAAC"/>
      </a:accent5>
      <a:accent6>
        <a:srgbClr val="7DA66F"/>
      </a:accent6>
      <a:hlink>
        <a:srgbClr val="7F9877"/>
      </a:hlink>
      <a:folHlink>
        <a:srgbClr val="4AA4AB"/>
      </a:folHlink>
    </a:clrScheme>
    <a:fontScheme name="Leere Präsentation">
      <a:majorFont>
        <a:latin typeface="Arial"/>
        <a:ea typeface="ＭＳ Ｐゴシック"/>
        <a:cs typeface="Arial"/>
      </a:majorFont>
      <a:minorFont>
        <a:latin typeface="Arial"/>
        <a:ea typeface="ＭＳ Ｐゴシック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3">
        <a:dk1>
          <a:srgbClr val="000000"/>
        </a:dk1>
        <a:lt1>
          <a:srgbClr val="FFFFFF"/>
        </a:lt1>
        <a:dk2>
          <a:srgbClr val="083163"/>
        </a:dk2>
        <a:lt2>
          <a:srgbClr val="6983A1"/>
        </a:lt2>
        <a:accent1>
          <a:srgbClr val="D3DB2B"/>
        </a:accent1>
        <a:accent2>
          <a:srgbClr val="8AB87B"/>
        </a:accent2>
        <a:accent3>
          <a:srgbClr val="FFFFFF"/>
        </a:accent3>
        <a:accent4>
          <a:srgbClr val="000000"/>
        </a:accent4>
        <a:accent5>
          <a:srgbClr val="E6EAAC"/>
        </a:accent5>
        <a:accent6>
          <a:srgbClr val="7DA66F"/>
        </a:accent6>
        <a:hlink>
          <a:srgbClr val="7F9877"/>
        </a:hlink>
        <a:folHlink>
          <a:srgbClr val="4AA4A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14">
        <a:dk1>
          <a:srgbClr val="6E6197"/>
        </a:dk1>
        <a:lt1>
          <a:srgbClr val="EF8306"/>
        </a:lt1>
        <a:dk2>
          <a:srgbClr val="AAB9C8"/>
        </a:dk2>
        <a:lt2>
          <a:srgbClr val="C83337"/>
        </a:lt2>
        <a:accent1>
          <a:srgbClr val="96B2CA"/>
        </a:accent1>
        <a:accent2>
          <a:srgbClr val="BBD5B2"/>
        </a:accent2>
        <a:accent3>
          <a:srgbClr val="F6C1AA"/>
        </a:accent3>
        <a:accent4>
          <a:srgbClr val="5D5280"/>
        </a:accent4>
        <a:accent5>
          <a:srgbClr val="C9D5E1"/>
        </a:accent5>
        <a:accent6>
          <a:srgbClr val="A9C1A1"/>
        </a:accent6>
        <a:hlink>
          <a:srgbClr val="EEF358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185</Words>
  <Application>Microsoft Office PowerPoint</Application>
  <PresentationFormat>Bildschirmpräsentation (4:3)</PresentationFormat>
  <Paragraphs>30</Paragraphs>
  <Slides>17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18" baseType="lpstr">
      <vt:lpstr>Leere Präsentation</vt:lpstr>
      <vt:lpstr>PowerPoint-Präsentation</vt:lpstr>
      <vt:lpstr>Obwohl der durchschnittliche Zahlbetrag der Altersrenten nahe beim Grundsicherungsbedarf liegt ...</vt:lpstr>
      <vt:lpstr>beziehen relativ wenige Menschen über der Regelaltersgrenze Grundsicherungsleistungen</vt:lpstr>
      <vt:lpstr>Über 25 % der Bezieher von Grundsicherung im Alter hat überhaupt keine Rentenansprüche</vt:lpstr>
      <vt:lpstr>Grundsicherung ist das Resultat fehlender oder lückenhafter Versicherungsbiografien</vt:lpstr>
      <vt:lpstr>Und sich folgender Ausblick auf Beitragssatz und Rentenniveau ergibt</vt:lpstr>
      <vt:lpstr>Und basieren auf folgender Formel (§ 68 SGB VI):</vt:lpstr>
      <vt:lpstr>Rentenniveau = Leistungsfähigkeitsindikator des Systems</vt:lpstr>
      <vt:lpstr>Je stärker das Rentenniveau fällt, umso mehr Beiträge sind erforderlich um eine grundsicherungsfeste Rente zu erwerben</vt:lpstr>
      <vt:lpstr>Sinkende Rentenzahlbeträge weisen auf veränderte Erwerbsbiografien hin</vt:lpstr>
      <vt:lpstr>Das zugleich sinkende Rentenniveau wird hingegen erst beim Vergleich „nominal“/“preisbereinigt“ sichtbar</vt:lpstr>
      <vt:lpstr>Perspektivisch wird die Zahl einkommensarmer Rentner/innen stark zunehmen</vt:lpstr>
      <vt:lpstr>Das Alterseinkommen der Bevölkerung in den neuen Bundesländern basiert fast ausschließlich auf der gRV</vt:lpstr>
      <vt:lpstr>In den alten Bundesländern spielen auch andere und Zusatzversorgungssysteme eine wichtige Rolle</vt:lpstr>
      <vt:lpstr>PowerPoint-Präsentation</vt:lpstr>
      <vt:lpstr>Erfolgt eine Kompensation in der 2. + 3. Säule?</vt:lpstr>
      <vt:lpstr>Die Riester-Rente vermag nicht zu kompensieren</vt:lpstr>
    </vt:vector>
  </TitlesOfParts>
  <Company>Deutsche Rentenversicherung Baden Wuertenberg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V232021</dc:creator>
  <cp:lastModifiedBy>Rössler,Isabell</cp:lastModifiedBy>
  <cp:revision>73</cp:revision>
  <dcterms:created xsi:type="dcterms:W3CDTF">2015-11-10T14:37:03Z</dcterms:created>
  <dcterms:modified xsi:type="dcterms:W3CDTF">2016-09-06T13:38:30Z</dcterms:modified>
</cp:coreProperties>
</file>