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 id="257" r:id="rId4"/>
    <p:sldId id="258" r:id="rId5"/>
    <p:sldId id="261" r:id="rId6"/>
    <p:sldId id="262" r:id="rId7"/>
    <p:sldId id="263" r:id="rId8"/>
    <p:sldId id="264" r:id="rId9"/>
    <p:sldId id="265" r:id="rId10"/>
    <p:sldId id="266" r:id="rId11"/>
    <p:sldId id="267" r:id="rId12"/>
    <p:sldId id="268" r:id="rId13"/>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3A9C"/>
    <a:srgbClr val="E250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714" autoAdjust="0"/>
  </p:normalViewPr>
  <p:slideViewPr>
    <p:cSldViewPr>
      <p:cViewPr>
        <p:scale>
          <a:sx n="107" d="100"/>
          <a:sy n="107" d="100"/>
        </p:scale>
        <p:origin x="-42" y="167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DE"/>
          </a:p>
        </p:txBody>
      </p:sp>
      <p:sp>
        <p:nvSpPr>
          <p:cNvPr id="4" name="Datumsplatzhalter 3"/>
          <p:cNvSpPr>
            <a:spLocks noGrp="1"/>
          </p:cNvSpPr>
          <p:nvPr>
            <p:ph type="dt" sz="half" idx="10"/>
          </p:nvPr>
        </p:nvSpPr>
        <p:spPr/>
        <p:txBody>
          <a:bodyPr/>
          <a:lstStyle/>
          <a:p>
            <a:fld id="{A34C767F-BD3A-4668-B135-959D34AE0D1A}" type="datetimeFigureOut">
              <a:rPr lang="de-DE" smtClean="0"/>
              <a:t>08.09.2013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2047471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A34C767F-BD3A-4668-B135-959D34AE0D1A}" type="datetimeFigureOut">
              <a:rPr lang="de-DE" smtClean="0"/>
              <a:t>08.09.2013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3467600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 bearbeiten</a:t>
            </a:r>
          </a:p>
        </p:txBody>
      </p:sp>
      <p:sp>
        <p:nvSpPr>
          <p:cNvPr id="4" name="Datumsplatzhalter 3"/>
          <p:cNvSpPr>
            <a:spLocks noGrp="1"/>
          </p:cNvSpPr>
          <p:nvPr>
            <p:ph type="dt" sz="half" idx="10"/>
          </p:nvPr>
        </p:nvSpPr>
        <p:spPr/>
        <p:txBody>
          <a:bodyPr/>
          <a:lstStyle/>
          <a:p>
            <a:fld id="{A34C767F-BD3A-4668-B135-959D34AE0D1A}" type="datetimeFigureOut">
              <a:rPr lang="de-DE" smtClean="0"/>
              <a:t>08.09.2013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2659067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Datumsplatzhalter 4"/>
          <p:cNvSpPr>
            <a:spLocks noGrp="1"/>
          </p:cNvSpPr>
          <p:nvPr>
            <p:ph type="dt" sz="half" idx="10"/>
          </p:nvPr>
        </p:nvSpPr>
        <p:spPr/>
        <p:txBody>
          <a:bodyPr/>
          <a:lstStyle/>
          <a:p>
            <a:fld id="{A34C767F-BD3A-4668-B135-959D34AE0D1A}" type="datetimeFigureOut">
              <a:rPr lang="de-DE" smtClean="0"/>
              <a:t>08.09.2013</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809467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Datumsplatzhalter 6"/>
          <p:cNvSpPr>
            <a:spLocks noGrp="1"/>
          </p:cNvSpPr>
          <p:nvPr>
            <p:ph type="dt" sz="half" idx="10"/>
          </p:nvPr>
        </p:nvSpPr>
        <p:spPr/>
        <p:txBody>
          <a:bodyPr/>
          <a:lstStyle/>
          <a:p>
            <a:fld id="{A34C767F-BD3A-4668-B135-959D34AE0D1A}" type="datetimeFigureOut">
              <a:rPr lang="de-DE" smtClean="0"/>
              <a:t>08.09.2013</a:t>
            </a:fld>
            <a:endParaRPr lang="de-DE"/>
          </a:p>
        </p:txBody>
      </p:sp>
      <p:sp>
        <p:nvSpPr>
          <p:cNvPr id="8" name="Fußzeilenplatzhalter 7"/>
          <p:cNvSpPr>
            <a:spLocks noGrp="1"/>
          </p:cNvSpPr>
          <p:nvPr>
            <p:ph type="ftr" sz="quarter" idx="11"/>
          </p:nvPr>
        </p:nvSpPr>
        <p:spPr/>
        <p:txBody>
          <a:bodyPr/>
          <a:lstStyle/>
          <a:p>
            <a:endParaRPr lang="de-DE"/>
          </a:p>
        </p:txBody>
      </p:sp>
      <p:sp>
        <p:nvSpPr>
          <p:cNvPr id="9" name="Foliennummernplatzhalter 8"/>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3474761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p>
            <a:fld id="{A34C767F-BD3A-4668-B135-959D34AE0D1A}" type="datetimeFigureOut">
              <a:rPr lang="de-DE" smtClean="0"/>
              <a:t>08.09.2013</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2554518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A34C767F-BD3A-4668-B135-959D34AE0D1A}" type="datetimeFigureOut">
              <a:rPr lang="de-DE" smtClean="0"/>
              <a:t>08.09.2013</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3846193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A34C767F-BD3A-4668-B135-959D34AE0D1A}" type="datetimeFigureOut">
              <a:rPr lang="de-DE" smtClean="0"/>
              <a:t>08.09.2013</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925580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A34C767F-BD3A-4668-B135-959D34AE0D1A}" type="datetimeFigureOut">
              <a:rPr lang="de-DE" smtClean="0"/>
              <a:t>08.09.2013</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2124150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A34C767F-BD3A-4668-B135-959D34AE0D1A}" type="datetimeFigureOut">
              <a:rPr lang="de-DE" smtClean="0"/>
              <a:t>08.09.2013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3744847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A34C767F-BD3A-4668-B135-959D34AE0D1A}" type="datetimeFigureOut">
              <a:rPr lang="de-DE" smtClean="0"/>
              <a:t>08.09.2013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17253901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DE" dirty="0"/>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DE"/>
          </a:p>
        </p:txBody>
      </p:sp>
      <p:sp>
        <p:nvSpPr>
          <p:cNvPr id="4" name="Datumsplatzhalter 3"/>
          <p:cNvSpPr>
            <a:spLocks noGrp="1"/>
          </p:cNvSpPr>
          <p:nvPr>
            <p:ph type="dt" sz="half" idx="10"/>
          </p:nvPr>
        </p:nvSpPr>
        <p:spPr/>
        <p:txBody>
          <a:bodyPr/>
          <a:lstStyle/>
          <a:p>
            <a:fld id="{A34C767F-BD3A-4668-B135-959D34AE0D1A}" type="datetimeFigureOut">
              <a:rPr lang="de-DE" smtClean="0"/>
              <a:t>08.09.2013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28085927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A34C767F-BD3A-4668-B135-959D34AE0D1A}" type="datetimeFigureOut">
              <a:rPr lang="de-DE" smtClean="0"/>
              <a:t>08.09.2013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36972462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 bearbeiten</a:t>
            </a:r>
          </a:p>
        </p:txBody>
      </p:sp>
      <p:sp>
        <p:nvSpPr>
          <p:cNvPr id="4" name="Datumsplatzhalter 3"/>
          <p:cNvSpPr>
            <a:spLocks noGrp="1"/>
          </p:cNvSpPr>
          <p:nvPr>
            <p:ph type="dt" sz="half" idx="10"/>
          </p:nvPr>
        </p:nvSpPr>
        <p:spPr/>
        <p:txBody>
          <a:bodyPr/>
          <a:lstStyle/>
          <a:p>
            <a:fld id="{A34C767F-BD3A-4668-B135-959D34AE0D1A}" type="datetimeFigureOut">
              <a:rPr lang="de-DE" smtClean="0"/>
              <a:t>08.09.2013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14971268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Datumsplatzhalter 4"/>
          <p:cNvSpPr>
            <a:spLocks noGrp="1"/>
          </p:cNvSpPr>
          <p:nvPr>
            <p:ph type="dt" sz="half" idx="10"/>
          </p:nvPr>
        </p:nvSpPr>
        <p:spPr/>
        <p:txBody>
          <a:bodyPr/>
          <a:lstStyle/>
          <a:p>
            <a:fld id="{A34C767F-BD3A-4668-B135-959D34AE0D1A}" type="datetimeFigureOut">
              <a:rPr lang="de-DE" smtClean="0"/>
              <a:t>08.09.2013</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26835594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Datumsplatzhalter 6"/>
          <p:cNvSpPr>
            <a:spLocks noGrp="1"/>
          </p:cNvSpPr>
          <p:nvPr>
            <p:ph type="dt" sz="half" idx="10"/>
          </p:nvPr>
        </p:nvSpPr>
        <p:spPr/>
        <p:txBody>
          <a:bodyPr/>
          <a:lstStyle/>
          <a:p>
            <a:fld id="{A34C767F-BD3A-4668-B135-959D34AE0D1A}" type="datetimeFigureOut">
              <a:rPr lang="de-DE" smtClean="0"/>
              <a:t>08.09.2013</a:t>
            </a:fld>
            <a:endParaRPr lang="de-DE"/>
          </a:p>
        </p:txBody>
      </p:sp>
      <p:sp>
        <p:nvSpPr>
          <p:cNvPr id="8" name="Fußzeilenplatzhalter 7"/>
          <p:cNvSpPr>
            <a:spLocks noGrp="1"/>
          </p:cNvSpPr>
          <p:nvPr>
            <p:ph type="ftr" sz="quarter" idx="11"/>
          </p:nvPr>
        </p:nvSpPr>
        <p:spPr/>
        <p:txBody>
          <a:bodyPr/>
          <a:lstStyle/>
          <a:p>
            <a:endParaRPr lang="de-DE"/>
          </a:p>
        </p:txBody>
      </p:sp>
      <p:sp>
        <p:nvSpPr>
          <p:cNvPr id="9" name="Foliennummernplatzhalter 8"/>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11721360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p>
            <a:fld id="{A34C767F-BD3A-4668-B135-959D34AE0D1A}" type="datetimeFigureOut">
              <a:rPr lang="de-DE" smtClean="0"/>
              <a:t>08.09.2013</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2587126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A34C767F-BD3A-4668-B135-959D34AE0D1A}" type="datetimeFigureOut">
              <a:rPr lang="de-DE" smtClean="0"/>
              <a:t>08.09.2013</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10243247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A34C767F-BD3A-4668-B135-959D34AE0D1A}" type="datetimeFigureOut">
              <a:rPr lang="de-DE" smtClean="0"/>
              <a:t>08.09.2013</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37347347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de-DE"/>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A34C767F-BD3A-4668-B135-959D34AE0D1A}" type="datetimeFigureOut">
              <a:rPr lang="de-DE" smtClean="0"/>
              <a:t>08.09.2013</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22532778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A34C767F-BD3A-4668-B135-959D34AE0D1A}" type="datetimeFigureOut">
              <a:rPr lang="de-DE" smtClean="0"/>
              <a:t>08.09.2013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35867408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A34C767F-BD3A-4668-B135-959D34AE0D1A}" type="datetimeFigureOut">
              <a:rPr lang="de-DE" smtClean="0"/>
              <a:t>08.09.2013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DE844E41-478D-4AAD-B08B-599CC67CD502}" type="slidenum">
              <a:rPr lang="de-DE" smtClean="0"/>
              <a:t>‹Nr.›</a:t>
            </a:fld>
            <a:endParaRPr lang="de-DE"/>
          </a:p>
        </p:txBody>
      </p:sp>
    </p:spTree>
    <p:extLst>
      <p:ext uri="{BB962C8B-B14F-4D97-AF65-F5344CB8AC3E}">
        <p14:creationId xmlns:p14="http://schemas.microsoft.com/office/powerpoint/2010/main" val="1937108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de-DE"/>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4C767F-BD3A-4668-B135-959D34AE0D1A}" type="datetimeFigureOut">
              <a:rPr lang="de-DE" smtClean="0"/>
              <a:t>08.09.2013</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844E41-478D-4AAD-B08B-599CC67CD502}" type="slidenum">
              <a:rPr lang="de-DE" smtClean="0"/>
              <a:t>‹Nr.›</a:t>
            </a:fld>
            <a:endParaRPr lang="de-DE"/>
          </a:p>
        </p:txBody>
      </p:sp>
    </p:spTree>
    <p:extLst>
      <p:ext uri="{BB962C8B-B14F-4D97-AF65-F5344CB8AC3E}">
        <p14:creationId xmlns:p14="http://schemas.microsoft.com/office/powerpoint/2010/main" val="32821959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tx2">
                <a:lumMod val="40000"/>
                <a:lumOff val="60000"/>
              </a:schemeClr>
            </a:gs>
            <a:gs pos="15000">
              <a:schemeClr val="accent1">
                <a:tint val="44500"/>
                <a:satMod val="160000"/>
                <a:lumMod val="8000"/>
                <a:lumOff val="92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de-DE"/>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F79AFE-4560-444C-916B-EE081748329B}" type="datetimeFigureOut">
              <a:rPr lang="de-DE" smtClean="0"/>
              <a:t>08.09.2013</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C551B-18AE-490D-A3C5-61796660208D}" type="slidenum">
              <a:rPr lang="de-DE" smtClean="0"/>
              <a:t>‹Nr.›</a:t>
            </a:fld>
            <a:endParaRPr lang="de-DE"/>
          </a:p>
        </p:txBody>
      </p:sp>
      <p:pic>
        <p:nvPicPr>
          <p:cNvPr id="2050"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5725" y="5921771"/>
            <a:ext cx="9315450" cy="96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58635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8" Type="http://schemas.openxmlformats.org/officeDocument/2006/relationships/hyperlink" Target="http://www.bmfsfj.de/" TargetMode="External"/><Relationship Id="rId3" Type="http://schemas.openxmlformats.org/officeDocument/2006/relationships/hyperlink" Target="http://frauen.bawue.verdi.de/aktuelles-und-veranstaltungen" TargetMode="External"/><Relationship Id="rId7" Type="http://schemas.openxmlformats.org/officeDocument/2006/relationships/hyperlink" Target="http://www.prognos.com/fileadmin/pdf/press/1164710644.pdf" TargetMode="External"/><Relationship Id="rId2" Type="http://schemas.openxmlformats.org/officeDocument/2006/relationships/hyperlink" Target="http://www.zgf.bremen.de/sixcms/detail.php?gsid=bremen94.c.2238.de" TargetMode="External"/><Relationship Id="rId1" Type="http://schemas.openxmlformats.org/officeDocument/2006/relationships/slideLayout" Target="../slideLayouts/slideLayout18.xml"/><Relationship Id="rId6" Type="http://schemas.openxmlformats.org/officeDocument/2006/relationships/hyperlink" Target="http://www.dia-vorsorge.de/" TargetMode="External"/><Relationship Id="rId5" Type="http://schemas.openxmlformats.org/officeDocument/2006/relationships/hyperlink" Target="http://www.gewusstwie-online.de/resorts/article/read/articleID/110/" TargetMode="External"/><Relationship Id="rId4" Type="http://schemas.openxmlformats.org/officeDocument/2006/relationships/hyperlink" Target="http://www.landesfrauenrat-bw.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467544" y="188640"/>
            <a:ext cx="8208912" cy="504056"/>
          </a:xfrm>
        </p:spPr>
        <p:txBody>
          <a:bodyPr>
            <a:normAutofit/>
          </a:bodyPr>
          <a:lstStyle/>
          <a:p>
            <a:r>
              <a:rPr lang="de-DE" sz="2000" b="1" u="sng" dirty="0" smtClean="0"/>
              <a:t>Alter und Armut – Schuld und Herausforderung</a:t>
            </a:r>
            <a:endParaRPr lang="de-DE" sz="2000" b="1" u="sng" dirty="0"/>
          </a:p>
        </p:txBody>
      </p:sp>
      <p:sp>
        <p:nvSpPr>
          <p:cNvPr id="3" name="Textfeld 2"/>
          <p:cNvSpPr txBox="1"/>
          <p:nvPr/>
        </p:nvSpPr>
        <p:spPr>
          <a:xfrm>
            <a:off x="683568" y="1769586"/>
            <a:ext cx="7704856" cy="4031873"/>
          </a:xfrm>
          <a:prstGeom prst="rect">
            <a:avLst/>
          </a:prstGeom>
          <a:noFill/>
        </p:spPr>
        <p:txBody>
          <a:bodyPr wrap="square" rtlCol="0">
            <a:spAutoFit/>
          </a:bodyPr>
          <a:lstStyle/>
          <a:p>
            <a:pPr algn="ctr"/>
            <a:r>
              <a:rPr lang="de-DE" sz="4400" b="1" i="1" dirty="0" smtClean="0">
                <a:solidFill>
                  <a:srgbClr val="D23A9C"/>
                </a:solidFill>
              </a:rPr>
              <a:t>Programmierte Frauenarmut?</a:t>
            </a:r>
          </a:p>
          <a:p>
            <a:pPr algn="ctr"/>
            <a:r>
              <a:rPr lang="de-DE" sz="3200" b="1" dirty="0" smtClean="0">
                <a:solidFill>
                  <a:srgbClr val="D23A9C"/>
                </a:solidFill>
              </a:rPr>
              <a:t>Armutsrisiken von Frauen im Lebensverlauf</a:t>
            </a:r>
            <a:r>
              <a:rPr lang="de-DE" sz="2000" b="1" baseline="30000" dirty="0" smtClean="0"/>
              <a:t>0</a:t>
            </a:r>
          </a:p>
          <a:p>
            <a:pPr algn="ctr"/>
            <a:endParaRPr lang="de-DE" b="1" dirty="0"/>
          </a:p>
          <a:p>
            <a:pPr algn="ctr"/>
            <a:endParaRPr lang="de-DE" b="1" dirty="0" smtClean="0"/>
          </a:p>
          <a:p>
            <a:pPr algn="ctr"/>
            <a:endParaRPr lang="de-DE" b="1" dirty="0"/>
          </a:p>
          <a:p>
            <a:pPr algn="ctr"/>
            <a:endParaRPr lang="de-DE" b="1" dirty="0" smtClean="0"/>
          </a:p>
          <a:p>
            <a:pPr algn="ctr"/>
            <a:endParaRPr lang="de-DE" b="1" dirty="0"/>
          </a:p>
          <a:p>
            <a:pPr algn="ctr"/>
            <a:endParaRPr lang="de-DE" b="1" dirty="0" smtClean="0"/>
          </a:p>
          <a:p>
            <a:pPr algn="ctr"/>
            <a:endParaRPr lang="de-DE" b="1" dirty="0"/>
          </a:p>
          <a:p>
            <a:pPr algn="ctr"/>
            <a:endParaRPr lang="de-DE" b="1" dirty="0" smtClean="0"/>
          </a:p>
          <a:p>
            <a:pPr algn="ctr"/>
            <a:r>
              <a:rPr lang="de-DE" dirty="0" smtClean="0"/>
              <a:t>Workshop zum </a:t>
            </a:r>
            <a:r>
              <a:rPr lang="de-DE" dirty="0" err="1" smtClean="0"/>
              <a:t>LageS-Prälaturtag</a:t>
            </a:r>
            <a:endParaRPr lang="de-DE" dirty="0" smtClean="0"/>
          </a:p>
          <a:p>
            <a:pPr algn="ctr"/>
            <a:r>
              <a:rPr lang="de-DE" dirty="0" smtClean="0"/>
              <a:t>17.3.2012, Tübingen</a:t>
            </a:r>
            <a:endParaRPr lang="de-DE" dirty="0"/>
          </a:p>
        </p:txBody>
      </p:sp>
    </p:spTree>
    <p:extLst>
      <p:ext uri="{BB962C8B-B14F-4D97-AF65-F5344CB8AC3E}">
        <p14:creationId xmlns:p14="http://schemas.microsoft.com/office/powerpoint/2010/main" val="17430378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418058"/>
          </a:xfrm>
        </p:spPr>
        <p:txBody>
          <a:bodyPr>
            <a:normAutofit/>
          </a:bodyPr>
          <a:lstStyle/>
          <a:p>
            <a:r>
              <a:rPr lang="de-DE" sz="2000" b="1" u="sng" dirty="0"/>
              <a:t>Alter und Armut – Schuld und Herausforderung</a:t>
            </a:r>
          </a:p>
        </p:txBody>
      </p:sp>
      <p:sp>
        <p:nvSpPr>
          <p:cNvPr id="3" name="Textfeld 2"/>
          <p:cNvSpPr txBox="1"/>
          <p:nvPr/>
        </p:nvSpPr>
        <p:spPr>
          <a:xfrm>
            <a:off x="539552" y="873586"/>
            <a:ext cx="7776864" cy="4401205"/>
          </a:xfrm>
          <a:prstGeom prst="rect">
            <a:avLst/>
          </a:prstGeom>
          <a:noFill/>
        </p:spPr>
        <p:txBody>
          <a:bodyPr wrap="square" rtlCol="0">
            <a:spAutoFit/>
          </a:bodyPr>
          <a:lstStyle/>
          <a:p>
            <a:r>
              <a:rPr lang="de-DE" b="1" dirty="0" smtClean="0"/>
              <a:t>1. Die Schuldfrage:</a:t>
            </a:r>
          </a:p>
          <a:p>
            <a:r>
              <a:rPr lang="de-DE" b="1" dirty="0" smtClean="0">
                <a:solidFill>
                  <a:srgbClr val="D23A9C"/>
                </a:solidFill>
              </a:rPr>
              <a:t>Alterssicherung ist ein Ergebnis – keine Überraschung.</a:t>
            </a:r>
          </a:p>
          <a:p>
            <a:r>
              <a:rPr lang="de-DE" i="1" dirty="0" smtClean="0">
                <a:solidFill>
                  <a:srgbClr val="D23A9C"/>
                </a:solidFill>
              </a:rPr>
              <a:t>Beruht auf gesellschaftlichem Konsens:</a:t>
            </a:r>
          </a:p>
          <a:p>
            <a:endParaRPr lang="de-DE" i="1" dirty="0" smtClean="0"/>
          </a:p>
          <a:p>
            <a:endParaRPr lang="de-DE" i="1" dirty="0" smtClean="0"/>
          </a:p>
          <a:p>
            <a:endParaRPr lang="de-DE" i="1" dirty="0" smtClean="0"/>
          </a:p>
          <a:p>
            <a:pPr marL="285750" indent="-285750">
              <a:buFont typeface="Wingdings"/>
              <a:buChar char="Ø"/>
            </a:pPr>
            <a:r>
              <a:rPr lang="de-DE" dirty="0" smtClean="0"/>
              <a:t>Familie als dauerhafte Bedarfsgemeinschaft</a:t>
            </a:r>
          </a:p>
          <a:p>
            <a:pPr marL="285750" indent="-285750">
              <a:buFont typeface="Wingdings"/>
              <a:buChar char="Ø"/>
            </a:pPr>
            <a:endParaRPr lang="de-DE" dirty="0" smtClean="0"/>
          </a:p>
          <a:p>
            <a:pPr marL="285750" indent="-285750">
              <a:buFont typeface="Wingdings"/>
              <a:buChar char="Ø"/>
            </a:pPr>
            <a:r>
              <a:rPr lang="de-DE" dirty="0" smtClean="0"/>
              <a:t>Familie und Gesellschaft organisieren sich geschlechtsspezifisch in</a:t>
            </a:r>
          </a:p>
          <a:p>
            <a:pPr marL="742950" lvl="1" indent="-285750">
              <a:buFont typeface="Arial" pitchFamily="34" charset="0"/>
              <a:buChar char="•"/>
            </a:pPr>
            <a:r>
              <a:rPr lang="de-DE" sz="1400" dirty="0" smtClean="0"/>
              <a:t>die entlohnte Vollerwerbstätigkeit des Mannes (Wirtschaft &amp; Verwaltung)</a:t>
            </a:r>
          </a:p>
          <a:p>
            <a:pPr marL="742950" lvl="1" indent="-285750">
              <a:buFont typeface="Arial" pitchFamily="34" charset="0"/>
              <a:buChar char="•"/>
            </a:pPr>
            <a:r>
              <a:rPr lang="de-DE" sz="1400" dirty="0" smtClean="0"/>
              <a:t>die unbezahlte Fürsorgearbeit der Frau (Soziales)</a:t>
            </a:r>
          </a:p>
          <a:p>
            <a:pPr lvl="1"/>
            <a:endParaRPr lang="de-DE" dirty="0" smtClean="0"/>
          </a:p>
          <a:p>
            <a:pPr marL="285750" indent="-285750">
              <a:buFont typeface="Wingdings" pitchFamily="2" charset="2"/>
              <a:buChar char="Ø"/>
            </a:pPr>
            <a:r>
              <a:rPr lang="de-DE" dirty="0" smtClean="0"/>
              <a:t>Existenzsicherung von Frauen im Alter leitet sich aus dem Erwerbsvolumen des Mannes ab (Konsequenz Bedarfsgemeinschaft)</a:t>
            </a:r>
          </a:p>
          <a:p>
            <a:endParaRPr lang="de-DE" dirty="0"/>
          </a:p>
          <a:p>
            <a:pPr marL="285750" indent="-285750">
              <a:buFont typeface="Wingdings"/>
              <a:buChar char="Ø"/>
            </a:pPr>
            <a:endParaRPr lang="de-DE" dirty="0" smtClean="0"/>
          </a:p>
        </p:txBody>
      </p:sp>
    </p:spTree>
    <p:extLst>
      <p:ext uri="{BB962C8B-B14F-4D97-AF65-F5344CB8AC3E}">
        <p14:creationId xmlns:p14="http://schemas.microsoft.com/office/powerpoint/2010/main" val="6582885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418058"/>
          </a:xfrm>
        </p:spPr>
        <p:txBody>
          <a:bodyPr>
            <a:normAutofit/>
          </a:bodyPr>
          <a:lstStyle/>
          <a:p>
            <a:r>
              <a:rPr lang="de-DE" sz="2000" b="1" u="sng" dirty="0"/>
              <a:t>Alter und Armut – Schuld und Herausforderung</a:t>
            </a:r>
          </a:p>
        </p:txBody>
      </p:sp>
      <p:sp>
        <p:nvSpPr>
          <p:cNvPr id="3" name="Rechteck 2"/>
          <p:cNvSpPr/>
          <p:nvPr/>
        </p:nvSpPr>
        <p:spPr>
          <a:xfrm>
            <a:off x="539552" y="1124744"/>
            <a:ext cx="7704856" cy="4247317"/>
          </a:xfrm>
          <a:prstGeom prst="rect">
            <a:avLst/>
          </a:prstGeom>
        </p:spPr>
        <p:txBody>
          <a:bodyPr wrap="square">
            <a:spAutoFit/>
          </a:bodyPr>
          <a:lstStyle/>
          <a:p>
            <a:pPr marL="342900" indent="-342900">
              <a:buAutoNum type="arabicPeriod"/>
            </a:pPr>
            <a:r>
              <a:rPr lang="de-DE" b="1" dirty="0" smtClean="0"/>
              <a:t>Die Schuldfrage:</a:t>
            </a:r>
          </a:p>
          <a:p>
            <a:r>
              <a:rPr lang="de-DE" b="1" dirty="0" smtClean="0">
                <a:solidFill>
                  <a:srgbClr val="D23A9C"/>
                </a:solidFill>
              </a:rPr>
              <a:t>Alterssicherung </a:t>
            </a:r>
            <a:r>
              <a:rPr lang="de-DE" b="1" dirty="0">
                <a:solidFill>
                  <a:srgbClr val="D23A9C"/>
                </a:solidFill>
              </a:rPr>
              <a:t>ist ein Ergebnis – keine Überraschung.</a:t>
            </a:r>
          </a:p>
          <a:p>
            <a:r>
              <a:rPr lang="de-DE" i="1" dirty="0" smtClean="0">
                <a:solidFill>
                  <a:srgbClr val="D23A9C"/>
                </a:solidFill>
              </a:rPr>
              <a:t>Mit Konsequenzen </a:t>
            </a:r>
            <a:r>
              <a:rPr lang="de-DE" i="1" dirty="0">
                <a:solidFill>
                  <a:srgbClr val="D23A9C"/>
                </a:solidFill>
              </a:rPr>
              <a:t>für Frauen</a:t>
            </a:r>
            <a:r>
              <a:rPr lang="de-DE" dirty="0" smtClean="0">
                <a:solidFill>
                  <a:srgbClr val="D23A9C"/>
                </a:solidFill>
              </a:rPr>
              <a:t>:</a:t>
            </a:r>
          </a:p>
          <a:p>
            <a:endParaRPr lang="de-DE" dirty="0" smtClean="0"/>
          </a:p>
          <a:p>
            <a:endParaRPr lang="de-DE" dirty="0"/>
          </a:p>
          <a:p>
            <a:pPr marL="285750" indent="-285750">
              <a:buFont typeface="Wingdings"/>
              <a:buChar char="Ø"/>
            </a:pPr>
            <a:r>
              <a:rPr lang="de-DE" dirty="0"/>
              <a:t>Frauen leben im existentiellen Abhängigkeitsverhältnis</a:t>
            </a:r>
            <a:r>
              <a:rPr lang="de-DE" dirty="0" smtClean="0"/>
              <a:t>.</a:t>
            </a:r>
          </a:p>
          <a:p>
            <a:pPr marL="285750" indent="-285750">
              <a:buFont typeface="Wingdings"/>
              <a:buChar char="Ø"/>
            </a:pPr>
            <a:endParaRPr lang="de-DE" dirty="0" smtClean="0"/>
          </a:p>
          <a:p>
            <a:pPr marL="285750" indent="-285750">
              <a:buFont typeface="Wingdings"/>
              <a:buChar char="Ø"/>
            </a:pPr>
            <a:r>
              <a:rPr lang="de-DE" dirty="0" smtClean="0"/>
              <a:t>Frauen, die sich aus dem Abhängigkeitsverhältnis lösen, treffen auf Schutzmechanismen, die zunehmend unzureichend greifen</a:t>
            </a:r>
          </a:p>
          <a:p>
            <a:pPr marL="285750" indent="-285750">
              <a:buFont typeface="Wingdings"/>
              <a:buChar char="Ø"/>
            </a:pPr>
            <a:endParaRPr lang="de-DE" dirty="0"/>
          </a:p>
          <a:p>
            <a:pPr marL="285750" indent="-285750">
              <a:buFont typeface="Wingdings"/>
              <a:buChar char="Ø"/>
            </a:pPr>
            <a:r>
              <a:rPr lang="de-DE" dirty="0" smtClean="0"/>
              <a:t>keine Rahmenbedingungen für eine </a:t>
            </a:r>
            <a:r>
              <a:rPr lang="de-DE" dirty="0"/>
              <a:t>Vollerwerbstätigkeit von </a:t>
            </a:r>
            <a:r>
              <a:rPr lang="de-DE" dirty="0" smtClean="0"/>
              <a:t>Frauen</a:t>
            </a:r>
          </a:p>
          <a:p>
            <a:endParaRPr lang="de-DE" dirty="0" smtClean="0"/>
          </a:p>
          <a:p>
            <a:endParaRPr lang="de-DE" dirty="0"/>
          </a:p>
          <a:p>
            <a:endParaRPr lang="de-DE" dirty="0"/>
          </a:p>
          <a:p>
            <a:pPr algn="ctr"/>
            <a:r>
              <a:rPr lang="de-DE" b="1" dirty="0">
                <a:solidFill>
                  <a:srgbClr val="D23A9C"/>
                </a:solidFill>
              </a:rPr>
              <a:t>wenig Einkommen = wenig </a:t>
            </a:r>
            <a:r>
              <a:rPr lang="de-DE" b="1" dirty="0" smtClean="0">
                <a:solidFill>
                  <a:srgbClr val="D23A9C"/>
                </a:solidFill>
              </a:rPr>
              <a:t>Rente = mangelnde Alterssicherung = ggf. Armut</a:t>
            </a:r>
            <a:endParaRPr lang="de-DE" b="1" dirty="0">
              <a:solidFill>
                <a:srgbClr val="D23A9C"/>
              </a:solidFill>
            </a:endParaRPr>
          </a:p>
        </p:txBody>
      </p:sp>
    </p:spTree>
    <p:extLst>
      <p:ext uri="{BB962C8B-B14F-4D97-AF65-F5344CB8AC3E}">
        <p14:creationId xmlns:p14="http://schemas.microsoft.com/office/powerpoint/2010/main" val="5743709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418058"/>
          </a:xfrm>
        </p:spPr>
        <p:txBody>
          <a:bodyPr>
            <a:normAutofit/>
          </a:bodyPr>
          <a:lstStyle/>
          <a:p>
            <a:r>
              <a:rPr lang="de-DE" sz="2000" b="1" u="sng" dirty="0"/>
              <a:t>Alter und Armut – Schuld und Herausforderung</a:t>
            </a:r>
          </a:p>
        </p:txBody>
      </p:sp>
      <p:sp>
        <p:nvSpPr>
          <p:cNvPr id="4" name="Rechteck 3"/>
          <p:cNvSpPr/>
          <p:nvPr/>
        </p:nvSpPr>
        <p:spPr>
          <a:xfrm>
            <a:off x="539552" y="764704"/>
            <a:ext cx="8136904" cy="5278368"/>
          </a:xfrm>
          <a:prstGeom prst="rect">
            <a:avLst/>
          </a:prstGeom>
        </p:spPr>
        <p:txBody>
          <a:bodyPr wrap="square">
            <a:spAutoFit/>
          </a:bodyPr>
          <a:lstStyle/>
          <a:p>
            <a:r>
              <a:rPr lang="de-DE" b="1" dirty="0"/>
              <a:t>1. Die Schuldfrage:</a:t>
            </a:r>
          </a:p>
          <a:p>
            <a:r>
              <a:rPr lang="de-DE" b="1" dirty="0" smtClean="0">
                <a:solidFill>
                  <a:srgbClr val="D23A9C"/>
                </a:solidFill>
              </a:rPr>
              <a:t>Modell der Bedarfsgemeinschaft entwickelt heikle Einkommens- und Erwerbsmodelle für Frauen:</a:t>
            </a:r>
            <a:endParaRPr lang="de-DE" b="1" dirty="0">
              <a:solidFill>
                <a:srgbClr val="D23A9C"/>
              </a:solidFill>
            </a:endParaRPr>
          </a:p>
          <a:p>
            <a:endParaRPr lang="de-DE" i="1" dirty="0" smtClean="0"/>
          </a:p>
          <a:p>
            <a:pPr marL="285750" indent="-285750">
              <a:buFont typeface="Wingdings"/>
              <a:buChar char="Ø"/>
            </a:pPr>
            <a:r>
              <a:rPr lang="de-DE" dirty="0" smtClean="0"/>
              <a:t>Das </a:t>
            </a:r>
            <a:r>
              <a:rPr lang="de-DE" dirty="0" err="1" smtClean="0"/>
              <a:t>Zuverdienerin</a:t>
            </a:r>
            <a:r>
              <a:rPr lang="de-DE" dirty="0" smtClean="0"/>
              <a:t>-Modell:</a:t>
            </a:r>
          </a:p>
          <a:p>
            <a:r>
              <a:rPr lang="de-DE" sz="1400" dirty="0" smtClean="0"/>
              <a:t>      	Frauen unterstützen das Familieneinkommen durch unsichere Arbeitsverhältnisse: 	Schwarzarbeit – Minijob – </a:t>
            </a:r>
            <a:r>
              <a:rPr lang="de-DE" sz="1400" dirty="0" err="1" smtClean="0"/>
              <a:t>Midijob</a:t>
            </a:r>
            <a:r>
              <a:rPr lang="de-DE" sz="1400" dirty="0" smtClean="0"/>
              <a:t> - (kleine) Teilzeit</a:t>
            </a:r>
          </a:p>
          <a:p>
            <a:r>
              <a:rPr lang="de-DE" sz="1400" dirty="0"/>
              <a:t>	</a:t>
            </a:r>
            <a:r>
              <a:rPr lang="de-DE" sz="1400" dirty="0" smtClean="0"/>
              <a:t>[Der Bedarfsgemeinschaft steht kurzfristig mehr Geld zur Verfügung.]</a:t>
            </a:r>
          </a:p>
          <a:p>
            <a:endParaRPr lang="de-DE" sz="1000" dirty="0"/>
          </a:p>
          <a:p>
            <a:pPr marL="285750" indent="-285750">
              <a:buFont typeface="Wingdings"/>
              <a:buChar char="Ø"/>
            </a:pPr>
            <a:r>
              <a:rPr lang="de-DE" dirty="0" smtClean="0"/>
              <a:t>Entgeltungleichheit und fehlende Aufstiegsmöglichkeiten</a:t>
            </a:r>
          </a:p>
          <a:p>
            <a:pPr marL="1200150" lvl="2" indent="-285750">
              <a:buFont typeface="Symbol" pitchFamily="18" charset="2"/>
              <a:buChar char="-"/>
            </a:pPr>
            <a:r>
              <a:rPr lang="de-DE" sz="1400" dirty="0" smtClean="0"/>
              <a:t>Frauen verdienen bei gleicher Qualifikation und Arbeit weniger (BW, Gender Pay Gap: 28,5%)</a:t>
            </a:r>
            <a:r>
              <a:rPr lang="de-DE" sz="1280" baseline="30000" dirty="0" smtClean="0"/>
              <a:t>1</a:t>
            </a:r>
          </a:p>
          <a:p>
            <a:pPr marL="1200150" lvl="2" indent="-285750">
              <a:buFont typeface="Symbol" pitchFamily="18" charset="2"/>
              <a:buChar char="-"/>
            </a:pPr>
            <a:r>
              <a:rPr lang="de-DE" sz="1400" dirty="0" smtClean="0"/>
              <a:t>erreichen seltener höhere Lohnniveaus</a:t>
            </a:r>
          </a:p>
          <a:p>
            <a:pPr marL="285750" indent="-285750">
              <a:buFont typeface="Wingdings"/>
              <a:buChar char="Ø"/>
            </a:pPr>
            <a:endParaRPr lang="de-DE" sz="1000" dirty="0"/>
          </a:p>
          <a:p>
            <a:pPr marL="285750" indent="-285750">
              <a:buFont typeface="Wingdings"/>
              <a:buChar char="Ø"/>
            </a:pPr>
            <a:r>
              <a:rPr lang="de-DE" dirty="0" smtClean="0"/>
              <a:t>Lohntechnische Höherwertigkeit von Dienstleistung an Sachen - Abwertung personenbezogener Dienstleistungen</a:t>
            </a:r>
          </a:p>
          <a:p>
            <a:pPr lvl="2"/>
            <a:r>
              <a:rPr lang="de-DE" sz="1400" i="1" dirty="0" smtClean="0"/>
              <a:t>Working Poor: </a:t>
            </a:r>
            <a:r>
              <a:rPr lang="de-DE" sz="1400" dirty="0" smtClean="0"/>
              <a:t>14 % der vollerwerbstätigen Frauen mit abgeschlossener Lehre verdienen netto &lt; € 900,-- (4% der Männer)</a:t>
            </a:r>
            <a:r>
              <a:rPr lang="de-DE" sz="1400" baseline="30000" dirty="0" smtClean="0"/>
              <a:t>2</a:t>
            </a:r>
          </a:p>
          <a:p>
            <a:pPr lvl="2"/>
            <a:endParaRPr lang="de-DE" sz="1100" dirty="0" smtClean="0"/>
          </a:p>
          <a:p>
            <a:pPr marL="285750" indent="-285750">
              <a:buFont typeface="Wingdings"/>
              <a:buChar char="Ø"/>
            </a:pPr>
            <a:r>
              <a:rPr lang="de-DE" dirty="0" smtClean="0"/>
              <a:t>Rentenungleichheit</a:t>
            </a:r>
          </a:p>
          <a:p>
            <a:r>
              <a:rPr lang="de-DE" dirty="0"/>
              <a:t>	</a:t>
            </a:r>
            <a:r>
              <a:rPr lang="de-DE" sz="1400" dirty="0" smtClean="0"/>
              <a:t>Frauen beziehen entsprechend weniger Rente aus eigenen Bezügen</a:t>
            </a:r>
          </a:p>
          <a:p>
            <a:r>
              <a:rPr lang="de-DE" sz="1400" dirty="0"/>
              <a:t>	</a:t>
            </a:r>
            <a:r>
              <a:rPr lang="de-DE" sz="1400" dirty="0" smtClean="0"/>
              <a:t>(Pension Gap BW: &gt; 60%)</a:t>
            </a:r>
            <a:r>
              <a:rPr lang="de-DE" sz="1400" baseline="30000" dirty="0"/>
              <a:t>2</a:t>
            </a:r>
            <a:endParaRPr lang="de-DE" baseline="30000" dirty="0"/>
          </a:p>
        </p:txBody>
      </p:sp>
    </p:spTree>
    <p:extLst>
      <p:ext uri="{BB962C8B-B14F-4D97-AF65-F5344CB8AC3E}">
        <p14:creationId xmlns:p14="http://schemas.microsoft.com/office/powerpoint/2010/main" val="21839480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eck 3"/>
          <p:cNvSpPr/>
          <p:nvPr/>
        </p:nvSpPr>
        <p:spPr>
          <a:xfrm>
            <a:off x="539552" y="1034147"/>
            <a:ext cx="7848872" cy="4555093"/>
          </a:xfrm>
          <a:prstGeom prst="rect">
            <a:avLst/>
          </a:prstGeom>
        </p:spPr>
        <p:txBody>
          <a:bodyPr wrap="square">
            <a:spAutoFit/>
          </a:bodyPr>
          <a:lstStyle/>
          <a:p>
            <a:r>
              <a:rPr lang="de-DE" b="1" dirty="0" smtClean="0">
                <a:solidFill>
                  <a:srgbClr val="D23A9C"/>
                </a:solidFill>
              </a:rPr>
              <a:t>2. </a:t>
            </a:r>
            <a:r>
              <a:rPr lang="de-DE" b="1" dirty="0">
                <a:solidFill>
                  <a:srgbClr val="D23A9C"/>
                </a:solidFill>
              </a:rPr>
              <a:t>Die </a:t>
            </a:r>
            <a:r>
              <a:rPr lang="de-DE" b="1" dirty="0" smtClean="0">
                <a:solidFill>
                  <a:srgbClr val="D23A9C"/>
                </a:solidFill>
              </a:rPr>
              <a:t>Verschärfung der Situation:</a:t>
            </a:r>
            <a:endParaRPr lang="de-DE" b="1" dirty="0">
              <a:solidFill>
                <a:srgbClr val="D23A9C"/>
              </a:solidFill>
            </a:endParaRPr>
          </a:p>
          <a:p>
            <a:r>
              <a:rPr lang="de-DE" i="1" dirty="0" smtClean="0">
                <a:solidFill>
                  <a:srgbClr val="D23A9C"/>
                </a:solidFill>
              </a:rPr>
              <a:t>Demographie, gesellschaftlicher Umbau &amp; die Folgen für die Frauen</a:t>
            </a:r>
            <a:endParaRPr lang="de-DE" dirty="0" smtClean="0">
              <a:solidFill>
                <a:srgbClr val="D23A9C"/>
              </a:solidFill>
            </a:endParaRPr>
          </a:p>
          <a:p>
            <a:endParaRPr lang="de-DE" sz="1000" dirty="0" smtClean="0"/>
          </a:p>
          <a:p>
            <a:endParaRPr lang="de-DE" sz="1000" dirty="0"/>
          </a:p>
          <a:p>
            <a:pPr marL="285750" indent="-285750">
              <a:buFont typeface="Wingdings"/>
              <a:buChar char="Ø"/>
            </a:pPr>
            <a:r>
              <a:rPr lang="de-DE" dirty="0" smtClean="0"/>
              <a:t>absolut mehr Frauen im Rentenbezug – prozentual mehr Frauen in der Erwerbstätigkeit (aber häufig prekär)</a:t>
            </a:r>
          </a:p>
          <a:p>
            <a:r>
              <a:rPr lang="de-DE" dirty="0" smtClean="0"/>
              <a:t> </a:t>
            </a:r>
            <a:endParaRPr lang="de-DE" sz="1000" dirty="0"/>
          </a:p>
          <a:p>
            <a:pPr marL="285750" indent="-285750">
              <a:buFont typeface="Wingdings"/>
              <a:buChar char="Ø"/>
            </a:pPr>
            <a:r>
              <a:rPr lang="de-DE" dirty="0" smtClean="0"/>
              <a:t>Paradigmenwechsel in der Rentenversicherung</a:t>
            </a:r>
          </a:p>
          <a:p>
            <a:pPr lvl="1"/>
            <a:r>
              <a:rPr lang="de-DE" dirty="0"/>
              <a:t>	</a:t>
            </a:r>
            <a:r>
              <a:rPr lang="de-DE" sz="1400" dirty="0" smtClean="0"/>
              <a:t>Lebensstandardsicherung             Beitragsstabilität (Absenken des Rentenniveaus)</a:t>
            </a:r>
          </a:p>
          <a:p>
            <a:pPr marL="285750" indent="-285750">
              <a:buFont typeface="Wingdings"/>
              <a:buChar char="Ø"/>
            </a:pPr>
            <a:endParaRPr lang="de-DE" sz="1000" dirty="0"/>
          </a:p>
          <a:p>
            <a:pPr marL="285750" indent="-285750">
              <a:buFont typeface="Wingdings"/>
              <a:buChar char="Ø"/>
            </a:pPr>
            <a:r>
              <a:rPr lang="de-DE" dirty="0" smtClean="0"/>
              <a:t>Umbau der Alterssicherung: das 3-Säulen-Modell</a:t>
            </a:r>
          </a:p>
          <a:p>
            <a:pPr lvl="2"/>
            <a:r>
              <a:rPr lang="de-DE" sz="1400" i="1" dirty="0" smtClean="0"/>
              <a:t>Die Lebensstandardsicherung speist sich aus Bezügen der GRV, der betrieblichen und privaten Altersvorsorge </a:t>
            </a:r>
            <a:endParaRPr lang="de-DE" sz="1400" dirty="0" smtClean="0"/>
          </a:p>
          <a:p>
            <a:pPr lvl="2"/>
            <a:endParaRPr lang="de-DE" sz="1600" dirty="0" smtClean="0"/>
          </a:p>
          <a:p>
            <a:pPr marL="285750" indent="-285750">
              <a:buFont typeface="Wingdings"/>
              <a:buChar char="Ø"/>
            </a:pPr>
            <a:r>
              <a:rPr lang="de-DE" dirty="0" smtClean="0"/>
              <a:t>schleichender Systemwechsel zum Individualeinkommen</a:t>
            </a:r>
          </a:p>
          <a:p>
            <a:r>
              <a:rPr lang="de-DE" sz="1600" dirty="0"/>
              <a:t>	</a:t>
            </a:r>
            <a:r>
              <a:rPr lang="de-DE" sz="1600" dirty="0" smtClean="0"/>
              <a:t>(</a:t>
            </a:r>
            <a:r>
              <a:rPr lang="de-DE" sz="1400" dirty="0" err="1" smtClean="0"/>
              <a:t>Bsp</a:t>
            </a:r>
            <a:r>
              <a:rPr lang="de-DE" sz="1400" dirty="0" smtClean="0"/>
              <a:t>: Urteil Alleinerziehende, </a:t>
            </a:r>
            <a:r>
              <a:rPr lang="de-DE" sz="1400" dirty="0" err="1" smtClean="0"/>
              <a:t>Infragestellen</a:t>
            </a:r>
            <a:r>
              <a:rPr lang="de-DE" sz="1400" dirty="0" smtClean="0"/>
              <a:t> der Hinterbliebenenrenten als versicherungs-</a:t>
            </a:r>
          </a:p>
          <a:p>
            <a:r>
              <a:rPr lang="de-DE" sz="1400" dirty="0"/>
              <a:t> </a:t>
            </a:r>
            <a:r>
              <a:rPr lang="de-DE" sz="1400" dirty="0" smtClean="0"/>
              <a:t>                       fremde Leistung)</a:t>
            </a:r>
          </a:p>
          <a:p>
            <a:pPr lvl="2"/>
            <a:endParaRPr lang="de-DE" dirty="0"/>
          </a:p>
        </p:txBody>
      </p:sp>
      <p:sp>
        <p:nvSpPr>
          <p:cNvPr id="5" name="Titel 1"/>
          <p:cNvSpPr>
            <a:spLocks noGrp="1"/>
          </p:cNvSpPr>
          <p:nvPr>
            <p:ph type="title"/>
          </p:nvPr>
        </p:nvSpPr>
        <p:spPr>
          <a:xfrm>
            <a:off x="457200" y="274638"/>
            <a:ext cx="8229600" cy="418058"/>
          </a:xfrm>
        </p:spPr>
        <p:txBody>
          <a:bodyPr>
            <a:normAutofit/>
          </a:bodyPr>
          <a:lstStyle/>
          <a:p>
            <a:r>
              <a:rPr lang="de-DE" sz="2000" b="1" u="sng" dirty="0"/>
              <a:t>Alter und Armut – Schuld und Herausforderung</a:t>
            </a:r>
          </a:p>
        </p:txBody>
      </p:sp>
      <p:cxnSp>
        <p:nvCxnSpPr>
          <p:cNvPr id="6" name="Gerade Verbindung mit Pfeil 5"/>
          <p:cNvCxnSpPr/>
          <p:nvPr/>
        </p:nvCxnSpPr>
        <p:spPr>
          <a:xfrm>
            <a:off x="3491880" y="3207967"/>
            <a:ext cx="360040"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9792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539552" y="764704"/>
            <a:ext cx="7848872" cy="4801314"/>
          </a:xfrm>
          <a:prstGeom prst="rect">
            <a:avLst/>
          </a:prstGeom>
        </p:spPr>
        <p:txBody>
          <a:bodyPr wrap="square">
            <a:spAutoFit/>
          </a:bodyPr>
          <a:lstStyle/>
          <a:p>
            <a:r>
              <a:rPr lang="de-DE" b="1" dirty="0" smtClean="0">
                <a:solidFill>
                  <a:srgbClr val="D23A9C"/>
                </a:solidFill>
              </a:rPr>
              <a:t>2. Die Verschärfung der Situation:</a:t>
            </a:r>
            <a:endParaRPr lang="de-DE" b="1" dirty="0">
              <a:solidFill>
                <a:srgbClr val="D23A9C"/>
              </a:solidFill>
            </a:endParaRPr>
          </a:p>
          <a:p>
            <a:r>
              <a:rPr lang="de-DE" i="1" dirty="0">
                <a:solidFill>
                  <a:srgbClr val="D23A9C"/>
                </a:solidFill>
              </a:rPr>
              <a:t>Demographie, gesellschaftlicher Umbau &amp; die Folgen für die Frauen</a:t>
            </a:r>
            <a:endParaRPr lang="de-DE" dirty="0">
              <a:solidFill>
                <a:srgbClr val="D23A9C"/>
              </a:solidFill>
            </a:endParaRPr>
          </a:p>
          <a:p>
            <a:endParaRPr lang="de-DE" i="1" dirty="0" smtClean="0"/>
          </a:p>
          <a:p>
            <a:endParaRPr lang="de-DE" sz="1000" dirty="0" smtClean="0"/>
          </a:p>
          <a:p>
            <a:pPr marL="285750" indent="-285750">
              <a:buFont typeface="Wingdings"/>
              <a:buChar char="Ø"/>
            </a:pPr>
            <a:r>
              <a:rPr lang="de-DE" dirty="0" smtClean="0"/>
              <a:t>Frauen arbeiten häufiger, erwirtschaften aber immer noch minimale oder unzureichende Rentenbezüge. Die fortlaufende Rentenabsenkung verschärft dies zusätzlich. Die GRV sinkt selbst bei Vollzeiterwerbstätigkeit und reicht nicht mehr zur Lebensstandardsicherung.</a:t>
            </a:r>
          </a:p>
          <a:p>
            <a:r>
              <a:rPr lang="de-DE" dirty="0" smtClean="0"/>
              <a:t> </a:t>
            </a:r>
            <a:endParaRPr lang="de-DE" sz="1000" dirty="0"/>
          </a:p>
          <a:p>
            <a:pPr marL="285750" indent="-285750">
              <a:buFont typeface="Wingdings"/>
              <a:buChar char="Ø"/>
            </a:pPr>
            <a:r>
              <a:rPr lang="de-DE" dirty="0" smtClean="0"/>
              <a:t>Frauen weisen unzureichende ergänzende Bezüge aus betrieblicher und privater Altersvorsorge (steigende Versorgungslücke von Frauen)</a:t>
            </a:r>
            <a:r>
              <a:rPr lang="de-DE" baseline="30000" dirty="0" smtClean="0"/>
              <a:t>3</a:t>
            </a:r>
          </a:p>
          <a:p>
            <a:pPr marL="742950" lvl="1" indent="-285750">
              <a:buFont typeface="Arial" pitchFamily="34" charset="0"/>
              <a:buChar char="•"/>
            </a:pPr>
            <a:r>
              <a:rPr lang="de-DE" sz="1400" dirty="0" smtClean="0"/>
              <a:t>38% der Frauen verfügen über eine betriebliche</a:t>
            </a:r>
          </a:p>
          <a:p>
            <a:pPr marL="742950" lvl="1" indent="-285750">
              <a:buFont typeface="Arial" pitchFamily="34" charset="0"/>
              <a:buChar char="•"/>
            </a:pPr>
            <a:r>
              <a:rPr lang="de-DE" sz="1400" dirty="0" smtClean="0"/>
              <a:t>52 % der Frauen über eine private Altersvorsorge</a:t>
            </a:r>
          </a:p>
          <a:p>
            <a:pPr lvl="1"/>
            <a:endParaRPr lang="de-DE" sz="1600" dirty="0" smtClean="0"/>
          </a:p>
          <a:p>
            <a:pPr marL="285750" indent="-285750">
              <a:buFont typeface="Wingdings"/>
              <a:buChar char="Ø"/>
            </a:pPr>
            <a:r>
              <a:rPr lang="de-DE" dirty="0" smtClean="0"/>
              <a:t>unzureichende Lebensarbeitszeit aufgrund schlechter Rahmenbedingungen zur Vollzeitberufstätigkeit von Frauen</a:t>
            </a:r>
          </a:p>
          <a:p>
            <a:pPr marL="742950" lvl="1" indent="-285750">
              <a:buFont typeface="Arial" pitchFamily="34" charset="0"/>
              <a:buChar char="•"/>
            </a:pPr>
            <a:r>
              <a:rPr lang="de-DE" sz="1400" dirty="0" smtClean="0"/>
              <a:t>Elementar- und Schulsektor</a:t>
            </a:r>
          </a:p>
          <a:p>
            <a:pPr marL="742950" lvl="1" indent="-285750">
              <a:buFont typeface="Arial" pitchFamily="34" charset="0"/>
              <a:buChar char="•"/>
            </a:pPr>
            <a:r>
              <a:rPr lang="de-DE" sz="1400" dirty="0" smtClean="0"/>
              <a:t>Pflegeangebote</a:t>
            </a:r>
            <a:endParaRPr lang="de-DE" sz="1400" dirty="0"/>
          </a:p>
        </p:txBody>
      </p:sp>
      <p:sp>
        <p:nvSpPr>
          <p:cNvPr id="3" name="Titel 1"/>
          <p:cNvSpPr txBox="1">
            <a:spLocks/>
          </p:cNvSpPr>
          <p:nvPr/>
        </p:nvSpPr>
        <p:spPr>
          <a:xfrm>
            <a:off x="457200" y="274638"/>
            <a:ext cx="8229600" cy="41805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de-DE" sz="2000" b="1" u="sng" dirty="0" smtClean="0"/>
              <a:t>Alter und Armut – Schuld und Herausforderung</a:t>
            </a:r>
            <a:endParaRPr lang="de-DE" sz="2000" b="1" u="sng" dirty="0"/>
          </a:p>
        </p:txBody>
      </p:sp>
    </p:spTree>
    <p:extLst>
      <p:ext uri="{BB962C8B-B14F-4D97-AF65-F5344CB8AC3E}">
        <p14:creationId xmlns:p14="http://schemas.microsoft.com/office/powerpoint/2010/main" val="2568742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395536" y="764704"/>
            <a:ext cx="8424936" cy="4370427"/>
          </a:xfrm>
          <a:prstGeom prst="rect">
            <a:avLst/>
          </a:prstGeom>
        </p:spPr>
        <p:txBody>
          <a:bodyPr wrap="square">
            <a:spAutoFit/>
          </a:bodyPr>
          <a:lstStyle/>
          <a:p>
            <a:r>
              <a:rPr lang="de-DE" b="1" dirty="0">
                <a:solidFill>
                  <a:srgbClr val="D23A9C"/>
                </a:solidFill>
              </a:rPr>
              <a:t>3</a:t>
            </a:r>
            <a:r>
              <a:rPr lang="de-DE" b="1" dirty="0" smtClean="0">
                <a:solidFill>
                  <a:srgbClr val="D23A9C"/>
                </a:solidFill>
              </a:rPr>
              <a:t>. </a:t>
            </a:r>
            <a:r>
              <a:rPr lang="de-DE" b="1" dirty="0">
                <a:solidFill>
                  <a:srgbClr val="D23A9C"/>
                </a:solidFill>
              </a:rPr>
              <a:t>Die </a:t>
            </a:r>
            <a:r>
              <a:rPr lang="de-DE" b="1" dirty="0" smtClean="0">
                <a:solidFill>
                  <a:srgbClr val="D23A9C"/>
                </a:solidFill>
              </a:rPr>
              <a:t>Herausforderung 1: Realität wahrnehmen - Altersarmut von Frauen ist Fakt</a:t>
            </a:r>
            <a:endParaRPr lang="de-DE" b="1" dirty="0">
              <a:solidFill>
                <a:srgbClr val="D23A9C"/>
              </a:solidFill>
            </a:endParaRPr>
          </a:p>
          <a:p>
            <a:endParaRPr lang="de-DE" i="1" dirty="0" smtClean="0"/>
          </a:p>
          <a:p>
            <a:pPr marL="285750" indent="-285750">
              <a:buFont typeface="Wingdings"/>
              <a:buChar char="Ø"/>
            </a:pPr>
            <a:r>
              <a:rPr lang="de-DE" dirty="0" smtClean="0"/>
              <a:t>Durchschnittsrente westdeutscher Frauen aus eigenen Bezügen: ~ € 500,--</a:t>
            </a:r>
            <a:r>
              <a:rPr lang="de-DE" baseline="30000" dirty="0"/>
              <a:t>4</a:t>
            </a:r>
            <a:r>
              <a:rPr lang="de-DE" dirty="0" smtClean="0"/>
              <a:t> </a:t>
            </a:r>
          </a:p>
          <a:p>
            <a:pPr marL="742950" lvl="1" indent="-285750">
              <a:buFont typeface="Arial" pitchFamily="34" charset="0"/>
              <a:buChar char="•"/>
            </a:pPr>
            <a:r>
              <a:rPr lang="de-DE" sz="1400" dirty="0" smtClean="0"/>
              <a:t>Armutsgrenze liegt bei ~ € 900,-- (&lt; 60% Durchschnitteinkommen)</a:t>
            </a:r>
          </a:p>
          <a:p>
            <a:pPr marL="742950" lvl="1" indent="-285750">
              <a:buFont typeface="Arial" pitchFamily="34" charset="0"/>
              <a:buChar char="•"/>
            </a:pPr>
            <a:r>
              <a:rPr lang="de-DE" sz="1400" dirty="0" smtClean="0"/>
              <a:t>1/3 der Rentnerinnen haben eine Eigenrente &lt; € 300,--</a:t>
            </a:r>
          </a:p>
          <a:p>
            <a:pPr marL="742950" lvl="1" indent="-285750">
              <a:buFont typeface="Arial" pitchFamily="34" charset="0"/>
              <a:buChar char="•"/>
            </a:pPr>
            <a:r>
              <a:rPr lang="de-DE" sz="1400" dirty="0" smtClean="0"/>
              <a:t>1/3 eine Eigenrente zw. € 300 – 600,--</a:t>
            </a:r>
          </a:p>
          <a:p>
            <a:pPr marL="742950" lvl="1" indent="-285750">
              <a:buFont typeface="Arial" pitchFamily="34" charset="0"/>
              <a:buChar char="•"/>
            </a:pPr>
            <a:r>
              <a:rPr lang="de-DE" sz="1400" dirty="0" smtClean="0"/>
              <a:t>3% der Rentnerinnen &gt; € 1.200,--</a:t>
            </a:r>
          </a:p>
          <a:p>
            <a:pPr marL="742950" lvl="1" indent="-285750">
              <a:buFont typeface="Arial" pitchFamily="34" charset="0"/>
              <a:buChar char="•"/>
            </a:pPr>
            <a:endParaRPr lang="de-DE" sz="1600" dirty="0"/>
          </a:p>
          <a:p>
            <a:pPr marL="285750" indent="-285750">
              <a:buFont typeface="Wingdings"/>
              <a:buChar char="Ø"/>
            </a:pPr>
            <a:r>
              <a:rPr lang="de-DE" dirty="0" smtClean="0"/>
              <a:t>75 % der heute 30-59jährigen wird die Rente nicht ausreichen, um den Lebensstandard zu halten </a:t>
            </a:r>
            <a:r>
              <a:rPr lang="de-DE" dirty="0" smtClean="0">
                <a:solidFill>
                  <a:srgbClr val="D23A9C"/>
                </a:solidFill>
              </a:rPr>
              <a:t>-&gt; </a:t>
            </a:r>
            <a:r>
              <a:rPr lang="de-DE" i="1" u="sng" dirty="0" smtClean="0">
                <a:solidFill>
                  <a:srgbClr val="D23A9C"/>
                </a:solidFill>
              </a:rPr>
              <a:t>Altersvorsorge ist Frauensache</a:t>
            </a:r>
            <a:r>
              <a:rPr lang="de-DE" baseline="30000" dirty="0" smtClean="0"/>
              <a:t>3</a:t>
            </a:r>
          </a:p>
          <a:p>
            <a:pPr marL="285750" indent="-285750">
              <a:buFont typeface="Wingdings"/>
              <a:buChar char="Ø"/>
            </a:pPr>
            <a:endParaRPr lang="de-DE" sz="1600" dirty="0" smtClean="0"/>
          </a:p>
          <a:p>
            <a:pPr marL="285750" indent="-285750">
              <a:buFont typeface="Wingdings"/>
              <a:buChar char="Ø"/>
            </a:pPr>
            <a:r>
              <a:rPr lang="de-DE" dirty="0" smtClean="0"/>
              <a:t>Rentenanspruch umso niedriger, je mehr Kinder erzogen werden</a:t>
            </a:r>
          </a:p>
          <a:p>
            <a:pPr marL="742950" lvl="1" indent="-285750">
              <a:buFont typeface="Arial" pitchFamily="34" charset="0"/>
              <a:buChar char="•"/>
            </a:pPr>
            <a:r>
              <a:rPr lang="de-DE" dirty="0" smtClean="0"/>
              <a:t>was Frauen wichtig war, gereicht ihnen zum Nachteil:</a:t>
            </a:r>
          </a:p>
          <a:p>
            <a:pPr marL="1200150" lvl="2" indent="-285750">
              <a:buFont typeface="Symbol" pitchFamily="18" charset="2"/>
              <a:buChar char="-"/>
            </a:pPr>
            <a:r>
              <a:rPr lang="de-DE" sz="1400" dirty="0" smtClean="0"/>
              <a:t>Einlassen auf die Abhängigkeit in Bedarfsgemeinschaften (Annahme eines gerechten Ausgleichs)</a:t>
            </a:r>
          </a:p>
          <a:p>
            <a:pPr marL="1200150" lvl="2" indent="-285750">
              <a:buFont typeface="Symbol" pitchFamily="18" charset="2"/>
              <a:buChar char="-"/>
            </a:pPr>
            <a:r>
              <a:rPr lang="de-DE" sz="1400" dirty="0" smtClean="0"/>
              <a:t>Zurückstellen der Selbstfürsorge (Vorrang der Interessen der Bedarfsgemeinschaft)</a:t>
            </a:r>
          </a:p>
          <a:p>
            <a:pPr marL="1200150" lvl="2" indent="-285750">
              <a:buFont typeface="Symbol" pitchFamily="18" charset="2"/>
              <a:buChar char="-"/>
            </a:pPr>
            <a:r>
              <a:rPr lang="de-DE" sz="1400" dirty="0" smtClean="0"/>
              <a:t>Delegation der Eigenverantwortung </a:t>
            </a:r>
          </a:p>
          <a:p>
            <a:pPr lvl="2"/>
            <a:r>
              <a:rPr lang="de-DE" sz="1400" dirty="0" smtClean="0"/>
              <a:t>       (Verlust wirtschaftlicher Kompetenz &amp; Fehlen von Vorbildern)</a:t>
            </a:r>
          </a:p>
        </p:txBody>
      </p:sp>
      <p:sp>
        <p:nvSpPr>
          <p:cNvPr id="3" name="Titel 1"/>
          <p:cNvSpPr txBox="1">
            <a:spLocks/>
          </p:cNvSpPr>
          <p:nvPr/>
        </p:nvSpPr>
        <p:spPr>
          <a:xfrm>
            <a:off x="457200" y="274638"/>
            <a:ext cx="8229600" cy="41805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de-DE" sz="2000" b="1" u="sng" dirty="0" smtClean="0"/>
              <a:t>Alter und Armut – Schuld und Herausforderung</a:t>
            </a:r>
            <a:endParaRPr lang="de-DE" sz="2000" b="1" u="sng" dirty="0"/>
          </a:p>
        </p:txBody>
      </p:sp>
    </p:spTree>
    <p:extLst>
      <p:ext uri="{BB962C8B-B14F-4D97-AF65-F5344CB8AC3E}">
        <p14:creationId xmlns:p14="http://schemas.microsoft.com/office/powerpoint/2010/main" val="732175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557807" y="1700808"/>
            <a:ext cx="4374233" cy="4047262"/>
          </a:xfrm>
          <a:prstGeom prst="rect">
            <a:avLst/>
          </a:prstGeom>
        </p:spPr>
        <p:txBody>
          <a:bodyPr wrap="square">
            <a:spAutoFit/>
          </a:bodyPr>
          <a:lstStyle/>
          <a:p>
            <a:r>
              <a:rPr lang="de-DE" sz="1400" b="1" dirty="0" smtClean="0"/>
              <a:t>Inhaltliche Anregungen:</a:t>
            </a:r>
          </a:p>
          <a:p>
            <a:endParaRPr lang="de-DE" sz="1400" b="1" dirty="0" smtClean="0"/>
          </a:p>
          <a:p>
            <a:pPr marL="285750" indent="-285750">
              <a:buFont typeface="Wingdings"/>
              <a:buChar char="Ø"/>
            </a:pPr>
            <a:r>
              <a:rPr lang="de-DE" sz="1400" i="1" dirty="0" smtClean="0"/>
              <a:t>persönlicher Entscheidungshorizont &amp; Bildungsfragen</a:t>
            </a:r>
          </a:p>
          <a:p>
            <a:pPr marL="742950" lvl="1" indent="-285750">
              <a:buFont typeface="Symbol" pitchFamily="18" charset="2"/>
              <a:buChar char="-"/>
            </a:pPr>
            <a:r>
              <a:rPr lang="de-DE" sz="1100" dirty="0" smtClean="0"/>
              <a:t>Kenntnis der eigenen Möglichkeiten und der eigenen Lebensbedürfnisse</a:t>
            </a:r>
          </a:p>
          <a:p>
            <a:pPr lvl="1"/>
            <a:r>
              <a:rPr lang="de-DE" sz="1100" dirty="0"/>
              <a:t> </a:t>
            </a:r>
            <a:r>
              <a:rPr lang="de-DE" sz="1100" dirty="0" smtClean="0"/>
              <a:t>        (was hab ich – was brauch ich – was will ich)</a:t>
            </a:r>
          </a:p>
          <a:p>
            <a:pPr marL="742950" lvl="1" indent="-285750">
              <a:buFont typeface="Symbol" pitchFamily="18" charset="2"/>
              <a:buChar char="-"/>
            </a:pPr>
            <a:r>
              <a:rPr lang="de-DE" sz="1100" dirty="0" smtClean="0"/>
              <a:t>Entwicklung von Lebensmodellen im Alter (Szenarien durchspielen)</a:t>
            </a:r>
          </a:p>
          <a:p>
            <a:pPr marL="742950" lvl="1" indent="-285750">
              <a:buFont typeface="Symbol" pitchFamily="18" charset="2"/>
              <a:buChar char="-"/>
            </a:pPr>
            <a:r>
              <a:rPr lang="de-DE" sz="1100" dirty="0" smtClean="0"/>
              <a:t>Kostenfaktor: Wohnen! – Wohnvorstellungen entwickeln </a:t>
            </a:r>
          </a:p>
          <a:p>
            <a:pPr lvl="1"/>
            <a:r>
              <a:rPr lang="de-DE" sz="1100" dirty="0" smtClean="0"/>
              <a:t>         (Welches Modell ist mir was wert? </a:t>
            </a:r>
          </a:p>
          <a:p>
            <a:pPr lvl="1"/>
            <a:r>
              <a:rPr lang="de-DE" sz="1100" dirty="0" smtClean="0"/>
              <a:t>          Welche Einschränkung ist am besten zu ertragen?)</a:t>
            </a:r>
          </a:p>
          <a:p>
            <a:pPr marL="742950" lvl="1" indent="-285750">
              <a:buFont typeface="Symbol" pitchFamily="18" charset="2"/>
              <a:buChar char="-"/>
            </a:pPr>
            <a:r>
              <a:rPr lang="de-DE" sz="1100" dirty="0" smtClean="0"/>
              <a:t>partnerunabhängiges Denken entwickeln</a:t>
            </a:r>
          </a:p>
          <a:p>
            <a:pPr marL="742950" lvl="1" indent="-285750">
              <a:buFont typeface="Arial" pitchFamily="34" charset="0"/>
              <a:buChar char="•"/>
            </a:pPr>
            <a:endParaRPr lang="de-DE" sz="1400" dirty="0" smtClean="0"/>
          </a:p>
          <a:p>
            <a:pPr marL="285750" indent="-285750">
              <a:buFont typeface="Wingdings"/>
              <a:buChar char="Ø"/>
            </a:pPr>
            <a:r>
              <a:rPr lang="de-DE" sz="1400" i="1" dirty="0" smtClean="0"/>
              <a:t>Herausforderung sozialer </a:t>
            </a:r>
            <a:r>
              <a:rPr lang="de-DE" sz="1400" i="1" dirty="0" err="1" smtClean="0"/>
              <a:t>Nahraum</a:t>
            </a:r>
            <a:r>
              <a:rPr lang="de-DE" sz="1400" i="1" dirty="0" smtClean="0"/>
              <a:t> – Armut lindern</a:t>
            </a:r>
          </a:p>
          <a:p>
            <a:pPr marL="742950" lvl="1" indent="-285750">
              <a:buFont typeface="Symbol" pitchFamily="18" charset="2"/>
              <a:buChar char="-"/>
            </a:pPr>
            <a:r>
              <a:rPr lang="de-DE" sz="1100" dirty="0" smtClean="0"/>
              <a:t>Segregation entgegenwirken – Vereinsamung vermeiden</a:t>
            </a:r>
          </a:p>
          <a:p>
            <a:pPr marL="742950" lvl="1" indent="-285750">
              <a:buFont typeface="Symbol" pitchFamily="18" charset="2"/>
              <a:buChar char="-"/>
            </a:pPr>
            <a:r>
              <a:rPr lang="de-DE" sz="1100" dirty="0" smtClean="0"/>
              <a:t>kostengünstige und integrierende Wohnmodelle vorhalten</a:t>
            </a:r>
          </a:p>
          <a:p>
            <a:pPr marL="742950" lvl="1" indent="-285750">
              <a:buFont typeface="Symbol" pitchFamily="18" charset="2"/>
              <a:buChar char="-"/>
            </a:pPr>
            <a:r>
              <a:rPr lang="de-DE" sz="1100" dirty="0" smtClean="0"/>
              <a:t>Quartierskonzepte:</a:t>
            </a:r>
          </a:p>
          <a:p>
            <a:pPr marL="1200150" lvl="2" indent="-285750">
              <a:buFont typeface="Arial" pitchFamily="34" charset="0"/>
              <a:buChar char="•"/>
            </a:pPr>
            <a:r>
              <a:rPr lang="de-DE" sz="1100" dirty="0"/>
              <a:t>G</a:t>
            </a:r>
            <a:r>
              <a:rPr lang="de-DE" sz="1100" dirty="0" smtClean="0"/>
              <a:t>emeinwesen orientierte Versorgungsangebote (Gesundheit, Infrastruktur, Kultur)</a:t>
            </a:r>
          </a:p>
          <a:p>
            <a:pPr marL="1200150" lvl="2" indent="-285750">
              <a:buFont typeface="Arial" pitchFamily="34" charset="0"/>
              <a:buChar char="•"/>
            </a:pPr>
            <a:r>
              <a:rPr lang="de-DE" sz="1100" dirty="0" smtClean="0"/>
              <a:t>sozialraumorientierte Netzwerke </a:t>
            </a:r>
          </a:p>
          <a:p>
            <a:pPr lvl="2"/>
            <a:r>
              <a:rPr lang="de-DE" sz="1100" dirty="0" smtClean="0"/>
              <a:t>         (präventive Aktivierung: </a:t>
            </a:r>
          </a:p>
          <a:p>
            <a:pPr lvl="2"/>
            <a:r>
              <a:rPr lang="de-DE" sz="1100" dirty="0"/>
              <a:t> </a:t>
            </a:r>
            <a:r>
              <a:rPr lang="de-DE" sz="1100" dirty="0" smtClean="0"/>
              <a:t>         altersgruppenspezifisch + -übergreifend)</a:t>
            </a:r>
          </a:p>
        </p:txBody>
      </p:sp>
      <p:sp>
        <p:nvSpPr>
          <p:cNvPr id="3" name="Titel 1"/>
          <p:cNvSpPr txBox="1">
            <a:spLocks/>
          </p:cNvSpPr>
          <p:nvPr/>
        </p:nvSpPr>
        <p:spPr>
          <a:xfrm>
            <a:off x="457200" y="296560"/>
            <a:ext cx="8229600" cy="41805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de-DE" sz="2000" b="1" u="sng" dirty="0" smtClean="0"/>
              <a:t>Alter und Armut – Schuld und Herausforderung</a:t>
            </a:r>
            <a:endParaRPr lang="de-DE" sz="2000" b="1" u="sng" dirty="0"/>
          </a:p>
        </p:txBody>
      </p:sp>
      <p:sp>
        <p:nvSpPr>
          <p:cNvPr id="5" name="Textfeld 4"/>
          <p:cNvSpPr txBox="1"/>
          <p:nvPr/>
        </p:nvSpPr>
        <p:spPr>
          <a:xfrm>
            <a:off x="457200" y="836712"/>
            <a:ext cx="6131024" cy="615553"/>
          </a:xfrm>
          <a:prstGeom prst="rect">
            <a:avLst/>
          </a:prstGeom>
          <a:noFill/>
        </p:spPr>
        <p:txBody>
          <a:bodyPr wrap="square" rtlCol="0">
            <a:spAutoFit/>
          </a:bodyPr>
          <a:lstStyle/>
          <a:p>
            <a:r>
              <a:rPr lang="de-DE" b="1" dirty="0">
                <a:solidFill>
                  <a:srgbClr val="D23A9C"/>
                </a:solidFill>
              </a:rPr>
              <a:t>Gesprächsgruppe 1: </a:t>
            </a:r>
            <a:r>
              <a:rPr lang="de-DE" b="1" dirty="0" smtClean="0">
                <a:solidFill>
                  <a:srgbClr val="D23A9C"/>
                </a:solidFill>
              </a:rPr>
              <a:t>   </a:t>
            </a:r>
            <a:r>
              <a:rPr lang="de-DE" b="1" i="1" dirty="0" smtClean="0">
                <a:solidFill>
                  <a:srgbClr val="D23A9C"/>
                </a:solidFill>
              </a:rPr>
              <a:t>Armut </a:t>
            </a:r>
            <a:r>
              <a:rPr lang="de-DE" b="1" i="1" dirty="0">
                <a:solidFill>
                  <a:srgbClr val="D23A9C"/>
                </a:solidFill>
              </a:rPr>
              <a:t>mindern – Würde ermöglichen</a:t>
            </a:r>
          </a:p>
          <a:p>
            <a:r>
              <a:rPr lang="de-DE" sz="1600" dirty="0"/>
              <a:t>[Leben gestalten für Frauen, die jetzt davon betroffen sind]</a:t>
            </a:r>
          </a:p>
        </p:txBody>
      </p:sp>
      <p:sp>
        <p:nvSpPr>
          <p:cNvPr id="6" name="Textfeld 5"/>
          <p:cNvSpPr txBox="1"/>
          <p:nvPr/>
        </p:nvSpPr>
        <p:spPr>
          <a:xfrm>
            <a:off x="5508104" y="2060848"/>
            <a:ext cx="3096344" cy="2662267"/>
          </a:xfrm>
          <a:prstGeom prst="rect">
            <a:avLst/>
          </a:prstGeom>
          <a:gradFill flip="none" rotWithShape="1">
            <a:gsLst>
              <a:gs pos="0">
                <a:schemeClr val="accent1">
                  <a:tint val="66000"/>
                  <a:satMod val="160000"/>
                </a:schemeClr>
              </a:gs>
              <a:gs pos="30000">
                <a:schemeClr val="accent1">
                  <a:tint val="44500"/>
                  <a:satMod val="160000"/>
                </a:schemeClr>
              </a:gs>
              <a:gs pos="100000">
                <a:schemeClr val="accent1">
                  <a:tint val="23500"/>
                  <a:satMod val="160000"/>
                </a:schemeClr>
              </a:gs>
            </a:gsLst>
            <a:lin ang="0" scaled="1"/>
            <a:tileRect/>
          </a:gradFill>
          <a:ln w="44450" cmpd="thickThin">
            <a:solidFill>
              <a:srgbClr val="D23A9C"/>
            </a:solidFill>
          </a:ln>
        </p:spPr>
        <p:txBody>
          <a:bodyPr wrap="square" rtlCol="0">
            <a:spAutoFit/>
          </a:bodyPr>
          <a:lstStyle/>
          <a:p>
            <a:r>
              <a:rPr lang="de-DE" sz="1400" b="1" dirty="0" smtClean="0"/>
              <a:t>Leitfragen zum Gesprächsverlauf:</a:t>
            </a:r>
          </a:p>
          <a:p>
            <a:endParaRPr lang="de-DE" sz="1400" dirty="0" smtClean="0"/>
          </a:p>
          <a:p>
            <a:pPr marL="285750" indent="-285750">
              <a:buFont typeface="Arial" pitchFamily="34" charset="0"/>
              <a:buChar char="•"/>
            </a:pPr>
            <a:r>
              <a:rPr lang="de-DE" sz="1400" dirty="0" smtClean="0"/>
              <a:t>Welche Aspekte sind für Frauen von besonderer Bedeutung? </a:t>
            </a:r>
          </a:p>
          <a:p>
            <a:r>
              <a:rPr lang="de-DE" sz="1400" dirty="0" smtClean="0"/>
              <a:t>       </a:t>
            </a:r>
            <a:r>
              <a:rPr lang="de-DE" sz="1100" dirty="0" smtClean="0"/>
              <a:t>(bedarfs- und kompetenzbezogen)</a:t>
            </a:r>
          </a:p>
          <a:p>
            <a:pPr marL="285750" indent="-285750">
              <a:buFont typeface="Arial" pitchFamily="34" charset="0"/>
              <a:buChar char="•"/>
            </a:pPr>
            <a:r>
              <a:rPr lang="de-DE" sz="1400" dirty="0" smtClean="0"/>
              <a:t>Was </a:t>
            </a:r>
          </a:p>
          <a:p>
            <a:pPr marL="742950" lvl="1" indent="-285750">
              <a:buFont typeface="Symbol" pitchFamily="18" charset="2"/>
              <a:buChar char="-"/>
            </a:pPr>
            <a:r>
              <a:rPr lang="de-DE" sz="1100" dirty="0" smtClean="0"/>
              <a:t>macht Lust/setzt Kräfte frei?</a:t>
            </a:r>
          </a:p>
          <a:p>
            <a:pPr marL="742950" lvl="1" indent="-285750">
              <a:buFont typeface="Symbol" pitchFamily="18" charset="2"/>
              <a:buChar char="-"/>
            </a:pPr>
            <a:r>
              <a:rPr lang="de-DE" sz="1100" dirty="0" smtClean="0"/>
              <a:t>fällt schwer + warum?</a:t>
            </a:r>
          </a:p>
          <a:p>
            <a:pPr marL="742950" lvl="1" indent="-285750">
              <a:buFont typeface="Symbol" pitchFamily="18" charset="2"/>
              <a:buChar char="-"/>
            </a:pPr>
            <a:r>
              <a:rPr lang="de-DE" sz="1100" dirty="0" smtClean="0"/>
              <a:t>macht Angst?</a:t>
            </a:r>
          </a:p>
          <a:p>
            <a:pPr marL="285750" indent="-285750">
              <a:buFont typeface="Arial" pitchFamily="34" charset="0"/>
              <a:buChar char="•"/>
            </a:pPr>
            <a:r>
              <a:rPr lang="de-DE" sz="1400" dirty="0" smtClean="0"/>
              <a:t>Ideenwerkstatt:</a:t>
            </a:r>
          </a:p>
          <a:p>
            <a:pPr marL="742950" lvl="1" indent="-285750">
              <a:buFont typeface="Symbol" pitchFamily="18" charset="2"/>
              <a:buChar char="-"/>
            </a:pPr>
            <a:r>
              <a:rPr lang="de-DE" sz="1100" dirty="0" smtClean="0"/>
              <a:t>Was geht wo?</a:t>
            </a:r>
          </a:p>
          <a:p>
            <a:pPr marL="742950" lvl="1" indent="-285750">
              <a:buFont typeface="Symbol" pitchFamily="18" charset="2"/>
              <a:buChar char="-"/>
            </a:pPr>
            <a:r>
              <a:rPr lang="de-DE" sz="1100" dirty="0" smtClean="0"/>
              <a:t>Wer macht mit?</a:t>
            </a:r>
          </a:p>
          <a:p>
            <a:pPr marL="285750" indent="-285750">
              <a:buFont typeface="Arial" pitchFamily="34" charset="0"/>
              <a:buChar char="•"/>
            </a:pPr>
            <a:r>
              <a:rPr lang="de-DE" sz="1400" dirty="0" smtClean="0"/>
              <a:t>Was fehlt mir?</a:t>
            </a:r>
            <a:endParaRPr lang="de-DE" sz="1400" dirty="0"/>
          </a:p>
        </p:txBody>
      </p:sp>
    </p:spTree>
    <p:extLst>
      <p:ext uri="{BB962C8B-B14F-4D97-AF65-F5344CB8AC3E}">
        <p14:creationId xmlns:p14="http://schemas.microsoft.com/office/powerpoint/2010/main" val="35302469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539552" y="1412776"/>
            <a:ext cx="4320480" cy="4816703"/>
          </a:xfrm>
          <a:prstGeom prst="rect">
            <a:avLst/>
          </a:prstGeom>
        </p:spPr>
        <p:txBody>
          <a:bodyPr wrap="square">
            <a:spAutoFit/>
          </a:bodyPr>
          <a:lstStyle/>
          <a:p>
            <a:r>
              <a:rPr lang="de-DE" sz="1400" b="1" dirty="0" smtClean="0"/>
              <a:t>Inhaltliche Anregungen:</a:t>
            </a:r>
          </a:p>
          <a:p>
            <a:endParaRPr lang="de-DE" sz="1100" i="1" dirty="0" smtClean="0"/>
          </a:p>
          <a:p>
            <a:pPr marL="285750" indent="-285750">
              <a:buFont typeface="Wingdings"/>
              <a:buChar char="Ø"/>
            </a:pPr>
            <a:r>
              <a:rPr lang="de-DE" sz="1400" dirty="0" smtClean="0"/>
              <a:t>kommunale Herausforderungen</a:t>
            </a:r>
          </a:p>
          <a:p>
            <a:pPr marL="742950" lvl="1" indent="-285750">
              <a:buFont typeface="Arial" pitchFamily="34" charset="0"/>
              <a:buChar char="•"/>
            </a:pPr>
            <a:r>
              <a:rPr lang="de-DE" sz="1100" dirty="0"/>
              <a:t>Zugang </a:t>
            </a:r>
            <a:r>
              <a:rPr lang="de-DE" sz="1100" dirty="0" smtClean="0"/>
              <a:t>beider </a:t>
            </a:r>
            <a:r>
              <a:rPr lang="de-DE" sz="1100" dirty="0"/>
              <a:t>Eltern zur Erwerbstätigkeit</a:t>
            </a:r>
          </a:p>
          <a:p>
            <a:pPr marL="742950" lvl="1" indent="-285750">
              <a:buFont typeface="Arial" pitchFamily="34" charset="0"/>
              <a:buChar char="•"/>
            </a:pPr>
            <a:r>
              <a:rPr lang="de-DE" sz="1100" dirty="0" smtClean="0"/>
              <a:t>bedarfsgerechte Gestaltung des Bildungssystems</a:t>
            </a:r>
          </a:p>
          <a:p>
            <a:pPr marL="742950" lvl="1" indent="-285750">
              <a:buFont typeface="Arial" pitchFamily="34" charset="0"/>
              <a:buChar char="•"/>
            </a:pPr>
            <a:endParaRPr lang="de-DE" sz="1100" dirty="0" smtClean="0"/>
          </a:p>
          <a:p>
            <a:pPr marL="285750" indent="-285750">
              <a:buFont typeface="Wingdings" pitchFamily="2" charset="2"/>
              <a:buChar char="Ø"/>
            </a:pPr>
            <a:r>
              <a:rPr lang="de-DE" sz="1400" dirty="0" smtClean="0"/>
              <a:t>gesellschaftspolitische Diskurse &amp; Forderungen</a:t>
            </a:r>
          </a:p>
          <a:p>
            <a:pPr marL="742950" lvl="1" indent="-285750">
              <a:buFont typeface="Arial" pitchFamily="34" charset="0"/>
              <a:buChar char="•"/>
            </a:pPr>
            <a:r>
              <a:rPr lang="de-DE" sz="1100" dirty="0" smtClean="0"/>
              <a:t>Frauen-, Mütter-, Partnerschafts- und Familienbilder reflektieren</a:t>
            </a:r>
          </a:p>
          <a:p>
            <a:pPr marL="742950" lvl="1" indent="-285750">
              <a:buFont typeface="Arial" pitchFamily="34" charset="0"/>
              <a:buChar char="•"/>
            </a:pPr>
            <a:r>
              <a:rPr lang="de-DE" sz="1100" dirty="0"/>
              <a:t>neue und verlässliche Ausgleichsarrangements in Partnerschaft und im familiären Kontext (stellv. Pflege</a:t>
            </a:r>
            <a:r>
              <a:rPr lang="de-DE" sz="1100" dirty="0" smtClean="0"/>
              <a:t>) entwickeln</a:t>
            </a:r>
            <a:endParaRPr lang="de-DE" sz="1100" dirty="0"/>
          </a:p>
          <a:p>
            <a:pPr marL="742950" lvl="1" indent="-285750">
              <a:buFont typeface="Arial" pitchFamily="34" charset="0"/>
              <a:buChar char="•"/>
            </a:pPr>
            <a:r>
              <a:rPr lang="de-DE" sz="1100" dirty="0" smtClean="0"/>
              <a:t>neue Solidaritätsmodelle entwickeln</a:t>
            </a:r>
          </a:p>
          <a:p>
            <a:pPr marL="742950" lvl="1" indent="-285750">
              <a:buFont typeface="Arial" pitchFamily="34" charset="0"/>
              <a:buChar char="•"/>
            </a:pPr>
            <a:r>
              <a:rPr lang="de-DE" sz="1100" dirty="0" smtClean="0"/>
              <a:t>Lohngleichheitsgesetz + Quotierung in allen Erwerbsbezügen</a:t>
            </a:r>
            <a:endParaRPr lang="de-DE" sz="1100" dirty="0"/>
          </a:p>
          <a:p>
            <a:pPr marL="742950" lvl="1" indent="-285750">
              <a:buFont typeface="Arial" pitchFamily="34" charset="0"/>
              <a:buChar char="•"/>
            </a:pPr>
            <a:r>
              <a:rPr lang="de-DE" sz="1100" dirty="0"/>
              <a:t>neuer gesellschaftlicher Konsens zur Arbeitsteilung</a:t>
            </a:r>
          </a:p>
          <a:p>
            <a:pPr marL="742950" lvl="1" indent="-285750">
              <a:buFont typeface="Arial" pitchFamily="34" charset="0"/>
              <a:buChar char="•"/>
            </a:pPr>
            <a:r>
              <a:rPr lang="de-DE" sz="1100" dirty="0" smtClean="0"/>
              <a:t>Neubewertung </a:t>
            </a:r>
            <a:r>
              <a:rPr lang="de-DE" sz="1100" dirty="0"/>
              <a:t>personenbezogener Dienstleistung</a:t>
            </a:r>
          </a:p>
          <a:p>
            <a:endParaRPr lang="de-DE" sz="1100" dirty="0" smtClean="0"/>
          </a:p>
          <a:p>
            <a:pPr marL="285750" indent="-285750">
              <a:buFont typeface="Wingdings"/>
              <a:buChar char="Ø"/>
            </a:pPr>
            <a:r>
              <a:rPr lang="de-DE" sz="1400" dirty="0" smtClean="0"/>
              <a:t>Generationendialog: </a:t>
            </a:r>
          </a:p>
          <a:p>
            <a:r>
              <a:rPr lang="de-DE" sz="1400" dirty="0"/>
              <a:t> </a:t>
            </a:r>
            <a:r>
              <a:rPr lang="de-DE" sz="1400" dirty="0" smtClean="0"/>
              <a:t>       Voneinander lernen – Modelle entwickeln</a:t>
            </a:r>
          </a:p>
          <a:p>
            <a:r>
              <a:rPr lang="de-DE" sz="1400" i="1" dirty="0">
                <a:solidFill>
                  <a:srgbClr val="D23A9C"/>
                </a:solidFill>
              </a:rPr>
              <a:t> </a:t>
            </a:r>
            <a:r>
              <a:rPr lang="de-DE" sz="1400" i="1" dirty="0" smtClean="0">
                <a:solidFill>
                  <a:srgbClr val="D23A9C"/>
                </a:solidFill>
              </a:rPr>
              <a:t>       Bildung von Frauen für Frauen: </a:t>
            </a:r>
          </a:p>
          <a:p>
            <a:r>
              <a:rPr lang="de-DE" sz="1400" i="1" dirty="0">
                <a:solidFill>
                  <a:srgbClr val="D23A9C"/>
                </a:solidFill>
              </a:rPr>
              <a:t> </a:t>
            </a:r>
            <a:r>
              <a:rPr lang="de-DE" sz="1400" i="1" dirty="0" smtClean="0">
                <a:solidFill>
                  <a:srgbClr val="D23A9C"/>
                </a:solidFill>
              </a:rPr>
              <a:t>       Frauenarmut von morgen gemeinsam verhindern</a:t>
            </a:r>
          </a:p>
          <a:p>
            <a:r>
              <a:rPr lang="de-DE" sz="1100" dirty="0">
                <a:solidFill>
                  <a:srgbClr val="D23A9C"/>
                </a:solidFill>
              </a:rPr>
              <a:t> </a:t>
            </a:r>
            <a:r>
              <a:rPr lang="de-DE" sz="1100" dirty="0" smtClean="0">
                <a:solidFill>
                  <a:srgbClr val="D23A9C"/>
                </a:solidFill>
              </a:rPr>
              <a:t>         - Lust auf eigenverantwortliches Wirtschaften wecken</a:t>
            </a:r>
          </a:p>
          <a:p>
            <a:r>
              <a:rPr lang="de-DE" sz="1100" dirty="0">
                <a:solidFill>
                  <a:srgbClr val="D23A9C"/>
                </a:solidFill>
              </a:rPr>
              <a:t> </a:t>
            </a:r>
            <a:r>
              <a:rPr lang="de-DE" sz="1100" dirty="0" smtClean="0">
                <a:solidFill>
                  <a:srgbClr val="D23A9C"/>
                </a:solidFill>
              </a:rPr>
              <a:t>         - Abhängigkeiten aus Liebe hinterfragen, Konsequenzen kennen</a:t>
            </a:r>
          </a:p>
          <a:p>
            <a:r>
              <a:rPr lang="de-DE" sz="1100" dirty="0" smtClean="0">
                <a:solidFill>
                  <a:srgbClr val="D23A9C"/>
                </a:solidFill>
              </a:rPr>
              <a:t>          - Wünsche formulieren, Vorstellungen entwickeln, im Lebens-</a:t>
            </a:r>
          </a:p>
          <a:p>
            <a:r>
              <a:rPr lang="de-DE" sz="1100" dirty="0">
                <a:solidFill>
                  <a:srgbClr val="D23A9C"/>
                </a:solidFill>
              </a:rPr>
              <a:t> </a:t>
            </a:r>
            <a:r>
              <a:rPr lang="de-DE" sz="1100" dirty="0" smtClean="0">
                <a:solidFill>
                  <a:srgbClr val="D23A9C"/>
                </a:solidFill>
              </a:rPr>
              <a:t>            verlauf angleichen</a:t>
            </a:r>
            <a:endParaRPr lang="de-DE" sz="1600" dirty="0" smtClean="0"/>
          </a:p>
        </p:txBody>
      </p:sp>
      <p:sp>
        <p:nvSpPr>
          <p:cNvPr id="3" name="Titel 1"/>
          <p:cNvSpPr txBox="1">
            <a:spLocks/>
          </p:cNvSpPr>
          <p:nvPr/>
        </p:nvSpPr>
        <p:spPr>
          <a:xfrm>
            <a:off x="457200" y="296560"/>
            <a:ext cx="8229600" cy="41805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de-DE" sz="2000" b="1" u="sng" dirty="0" smtClean="0"/>
              <a:t>Alter und Armut – Schuld und Herausforderung</a:t>
            </a:r>
            <a:endParaRPr lang="de-DE" sz="2000" b="1" u="sng" dirty="0"/>
          </a:p>
        </p:txBody>
      </p:sp>
      <p:sp>
        <p:nvSpPr>
          <p:cNvPr id="4" name="Textfeld 3"/>
          <p:cNvSpPr txBox="1"/>
          <p:nvPr/>
        </p:nvSpPr>
        <p:spPr>
          <a:xfrm>
            <a:off x="539552" y="793548"/>
            <a:ext cx="6455061" cy="615553"/>
          </a:xfrm>
          <a:prstGeom prst="rect">
            <a:avLst/>
          </a:prstGeom>
          <a:noFill/>
        </p:spPr>
        <p:txBody>
          <a:bodyPr wrap="square" rtlCol="0">
            <a:spAutoFit/>
          </a:bodyPr>
          <a:lstStyle/>
          <a:p>
            <a:r>
              <a:rPr lang="de-DE" b="1" dirty="0">
                <a:solidFill>
                  <a:srgbClr val="D23A9C"/>
                </a:solidFill>
              </a:rPr>
              <a:t>Gesprächsgruppe </a:t>
            </a:r>
            <a:r>
              <a:rPr lang="de-DE" b="1" dirty="0" smtClean="0">
                <a:solidFill>
                  <a:srgbClr val="D23A9C"/>
                </a:solidFill>
              </a:rPr>
              <a:t>2:    </a:t>
            </a:r>
            <a:r>
              <a:rPr lang="de-DE" b="1" i="1" dirty="0" smtClean="0">
                <a:solidFill>
                  <a:srgbClr val="D23A9C"/>
                </a:solidFill>
              </a:rPr>
              <a:t>Armut vermeiden – Gesellschaft verändern</a:t>
            </a:r>
            <a:endParaRPr lang="de-DE" b="1" i="1" dirty="0">
              <a:solidFill>
                <a:srgbClr val="D23A9C"/>
              </a:solidFill>
            </a:endParaRPr>
          </a:p>
          <a:p>
            <a:r>
              <a:rPr lang="de-DE" sz="1600" dirty="0" smtClean="0"/>
              <a:t>[Helfen, dass Frauen zukünftig nicht in die gleiche Situation geraten]</a:t>
            </a:r>
            <a:endParaRPr lang="de-DE" sz="1600" dirty="0"/>
          </a:p>
        </p:txBody>
      </p:sp>
      <p:sp>
        <p:nvSpPr>
          <p:cNvPr id="5" name="Textfeld 4"/>
          <p:cNvSpPr txBox="1"/>
          <p:nvPr/>
        </p:nvSpPr>
        <p:spPr>
          <a:xfrm>
            <a:off x="5590456" y="2060848"/>
            <a:ext cx="3096344" cy="2662267"/>
          </a:xfrm>
          <a:prstGeom prst="rect">
            <a:avLst/>
          </a:prstGeom>
          <a:gradFill flip="none" rotWithShape="1">
            <a:gsLst>
              <a:gs pos="0">
                <a:schemeClr val="accent1">
                  <a:tint val="66000"/>
                  <a:satMod val="160000"/>
                </a:schemeClr>
              </a:gs>
              <a:gs pos="30000">
                <a:schemeClr val="accent1">
                  <a:tint val="44500"/>
                  <a:satMod val="160000"/>
                </a:schemeClr>
              </a:gs>
              <a:gs pos="100000">
                <a:schemeClr val="accent1">
                  <a:tint val="23500"/>
                  <a:satMod val="160000"/>
                </a:schemeClr>
              </a:gs>
            </a:gsLst>
            <a:lin ang="0" scaled="1"/>
            <a:tileRect/>
          </a:gradFill>
          <a:ln w="44450" cmpd="thickThin">
            <a:solidFill>
              <a:srgbClr val="D23A9C"/>
            </a:solidFill>
          </a:ln>
        </p:spPr>
        <p:txBody>
          <a:bodyPr wrap="square" rtlCol="0">
            <a:spAutoFit/>
          </a:bodyPr>
          <a:lstStyle/>
          <a:p>
            <a:r>
              <a:rPr lang="de-DE" sz="1400" b="1" dirty="0" smtClean="0"/>
              <a:t>Leitfragen zum Gesprächsverlauf:</a:t>
            </a:r>
          </a:p>
          <a:p>
            <a:endParaRPr lang="de-DE" sz="1400" dirty="0" smtClean="0"/>
          </a:p>
          <a:p>
            <a:pPr marL="285750" indent="-285750">
              <a:buFont typeface="Arial" pitchFamily="34" charset="0"/>
              <a:buChar char="•"/>
            </a:pPr>
            <a:r>
              <a:rPr lang="de-DE" sz="1400" dirty="0" smtClean="0"/>
              <a:t>Welche Aspekte sind für Frauen von besonderer Bedeutung? </a:t>
            </a:r>
          </a:p>
          <a:p>
            <a:r>
              <a:rPr lang="de-DE" sz="1400" dirty="0" smtClean="0"/>
              <a:t>       </a:t>
            </a:r>
            <a:r>
              <a:rPr lang="de-DE" sz="1100" dirty="0" smtClean="0"/>
              <a:t>(bedarfs- und kompetenzbezogen)</a:t>
            </a:r>
          </a:p>
          <a:p>
            <a:pPr marL="285750" indent="-285750">
              <a:buFont typeface="Arial" pitchFamily="34" charset="0"/>
              <a:buChar char="•"/>
            </a:pPr>
            <a:r>
              <a:rPr lang="de-DE" sz="1400" dirty="0" smtClean="0"/>
              <a:t>Was </a:t>
            </a:r>
          </a:p>
          <a:p>
            <a:pPr marL="742950" lvl="1" indent="-285750">
              <a:buFont typeface="Symbol" pitchFamily="18" charset="2"/>
              <a:buChar char="-"/>
            </a:pPr>
            <a:r>
              <a:rPr lang="de-DE" sz="1100" dirty="0" smtClean="0"/>
              <a:t>macht Lust/setzt Kräfte frei?</a:t>
            </a:r>
          </a:p>
          <a:p>
            <a:pPr marL="742950" lvl="1" indent="-285750">
              <a:buFont typeface="Symbol" pitchFamily="18" charset="2"/>
              <a:buChar char="-"/>
            </a:pPr>
            <a:r>
              <a:rPr lang="de-DE" sz="1100" dirty="0" smtClean="0"/>
              <a:t>fällt schwer + warum?</a:t>
            </a:r>
          </a:p>
          <a:p>
            <a:pPr marL="742950" lvl="1" indent="-285750">
              <a:buFont typeface="Symbol" pitchFamily="18" charset="2"/>
              <a:buChar char="-"/>
            </a:pPr>
            <a:r>
              <a:rPr lang="de-DE" sz="1100" dirty="0" smtClean="0"/>
              <a:t>macht Angst?</a:t>
            </a:r>
          </a:p>
          <a:p>
            <a:pPr marL="285750" indent="-285750">
              <a:buFont typeface="Arial" pitchFamily="34" charset="0"/>
              <a:buChar char="•"/>
            </a:pPr>
            <a:r>
              <a:rPr lang="de-DE" sz="1400" dirty="0" smtClean="0"/>
              <a:t>Ideenwerkstatt:</a:t>
            </a:r>
          </a:p>
          <a:p>
            <a:pPr marL="742950" lvl="1" indent="-285750">
              <a:buFont typeface="Symbol" pitchFamily="18" charset="2"/>
              <a:buChar char="-"/>
            </a:pPr>
            <a:r>
              <a:rPr lang="de-DE" sz="1100" dirty="0" smtClean="0"/>
              <a:t>Was geht wo?</a:t>
            </a:r>
          </a:p>
          <a:p>
            <a:pPr marL="742950" lvl="1" indent="-285750">
              <a:buFont typeface="Symbol" pitchFamily="18" charset="2"/>
              <a:buChar char="-"/>
            </a:pPr>
            <a:r>
              <a:rPr lang="de-DE" sz="1100" dirty="0" smtClean="0"/>
              <a:t>Wer macht mit?</a:t>
            </a:r>
          </a:p>
          <a:p>
            <a:pPr marL="285750" indent="-285750">
              <a:buFont typeface="Arial" pitchFamily="34" charset="0"/>
              <a:buChar char="•"/>
            </a:pPr>
            <a:r>
              <a:rPr lang="de-DE" sz="1400" dirty="0" smtClean="0"/>
              <a:t>Was fehlt mir?</a:t>
            </a:r>
            <a:endParaRPr lang="de-DE" sz="1400" dirty="0"/>
          </a:p>
        </p:txBody>
      </p:sp>
    </p:spTree>
    <p:extLst>
      <p:ext uri="{BB962C8B-B14F-4D97-AF65-F5344CB8AC3E}">
        <p14:creationId xmlns:p14="http://schemas.microsoft.com/office/powerpoint/2010/main" val="29422723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539552" y="786626"/>
            <a:ext cx="7848872" cy="3046988"/>
          </a:xfrm>
          <a:prstGeom prst="rect">
            <a:avLst/>
          </a:prstGeom>
        </p:spPr>
        <p:txBody>
          <a:bodyPr wrap="square">
            <a:spAutoFit/>
          </a:bodyPr>
          <a:lstStyle/>
          <a:p>
            <a:r>
              <a:rPr lang="de-DE" b="1" dirty="0"/>
              <a:t>3</a:t>
            </a:r>
            <a:r>
              <a:rPr lang="de-DE" b="1" dirty="0" smtClean="0"/>
              <a:t>. Das Ziel:</a:t>
            </a:r>
            <a:endParaRPr lang="de-DE" b="1" dirty="0"/>
          </a:p>
          <a:p>
            <a:r>
              <a:rPr lang="de-DE" b="1" dirty="0" smtClean="0">
                <a:solidFill>
                  <a:srgbClr val="D23A9C"/>
                </a:solidFill>
              </a:rPr>
              <a:t>Altersarmut von Frauen vermeiden</a:t>
            </a:r>
          </a:p>
          <a:p>
            <a:endParaRPr lang="de-DE" sz="1100" i="1" dirty="0" smtClean="0"/>
          </a:p>
          <a:p>
            <a:endParaRPr lang="de-DE" sz="1200" b="1" i="1" u="sng" dirty="0" smtClean="0"/>
          </a:p>
          <a:p>
            <a:r>
              <a:rPr lang="de-DE" b="1" i="1" u="sng" dirty="0" smtClean="0"/>
              <a:t>Programmierte Altersarmut im Lebensverlauf von Frauen:</a:t>
            </a:r>
          </a:p>
          <a:p>
            <a:pPr marL="171450" indent="-171450">
              <a:buFont typeface="Wingdings" pitchFamily="2" charset="2"/>
              <a:buChar char="Ø"/>
            </a:pPr>
            <a:endParaRPr lang="de-DE" sz="1100" dirty="0" smtClean="0"/>
          </a:p>
          <a:p>
            <a:pPr marL="171450" indent="-171450">
              <a:buFont typeface="Wingdings" pitchFamily="2" charset="2"/>
              <a:buChar char="Ø"/>
            </a:pPr>
            <a:r>
              <a:rPr lang="de-DE" sz="1400" dirty="0" smtClean="0"/>
              <a:t>Berufswahlverhalten und Verdienstniveau</a:t>
            </a:r>
          </a:p>
          <a:p>
            <a:pPr marL="171450" indent="-171450">
              <a:buFont typeface="Wingdings" pitchFamily="2" charset="2"/>
              <a:buChar char="Ø"/>
            </a:pPr>
            <a:r>
              <a:rPr lang="de-DE" sz="1400" dirty="0" smtClean="0"/>
              <a:t>Verzichten auf Bildungsqualifikationen </a:t>
            </a:r>
          </a:p>
          <a:p>
            <a:r>
              <a:rPr lang="de-DE" sz="1400" dirty="0"/>
              <a:t> </a:t>
            </a:r>
            <a:r>
              <a:rPr lang="de-DE" sz="1400" dirty="0" smtClean="0"/>
              <a:t>    (-&gt; Schulabschluss -&gt; höhere Schule -&gt; Ausbildung -&gt; Studium -&gt; Promotion -&gt; Habilitation)</a:t>
            </a:r>
          </a:p>
          <a:p>
            <a:pPr marL="171450" indent="-171450">
              <a:buFont typeface="Wingdings" pitchFamily="2" charset="2"/>
              <a:buChar char="Ø"/>
            </a:pPr>
            <a:r>
              <a:rPr lang="de-DE" sz="1400" dirty="0" smtClean="0"/>
              <a:t>Entscheidung zur Familiengründung &amp; Ausstieg aus Ausbildung und/oder Erwerbsleben</a:t>
            </a:r>
          </a:p>
          <a:p>
            <a:pPr marL="171450" indent="-171450">
              <a:buFont typeface="Wingdings" pitchFamily="2" charset="2"/>
              <a:buChar char="Ø"/>
            </a:pPr>
            <a:r>
              <a:rPr lang="de-DE" sz="1400" dirty="0" smtClean="0"/>
              <a:t>Langzeiterziehung</a:t>
            </a:r>
          </a:p>
          <a:p>
            <a:pPr marL="171450" indent="-171450">
              <a:buFont typeface="Wingdings" pitchFamily="2" charset="2"/>
              <a:buChar char="Ø"/>
            </a:pPr>
            <a:r>
              <a:rPr lang="de-DE" sz="1400" dirty="0" smtClean="0"/>
              <a:t>Wiedereinstieg über unsichere Beschäftigungsverhältnisse oder kleine Teilzeit &amp; Verbleib</a:t>
            </a:r>
          </a:p>
          <a:p>
            <a:pPr marL="171450" indent="-171450">
              <a:buFont typeface="Wingdings" pitchFamily="2" charset="2"/>
              <a:buChar char="Ø"/>
            </a:pPr>
            <a:r>
              <a:rPr lang="de-DE" sz="1400" dirty="0" smtClean="0"/>
              <a:t>Übernahme von Pflegeverantwortung &amp; Ausstieg aus dem Erwerbsleben</a:t>
            </a:r>
            <a:endParaRPr lang="de-DE" sz="1400" dirty="0"/>
          </a:p>
        </p:txBody>
      </p:sp>
      <p:sp>
        <p:nvSpPr>
          <p:cNvPr id="3" name="Titel 1"/>
          <p:cNvSpPr txBox="1">
            <a:spLocks/>
          </p:cNvSpPr>
          <p:nvPr/>
        </p:nvSpPr>
        <p:spPr>
          <a:xfrm>
            <a:off x="457200" y="296560"/>
            <a:ext cx="8229600" cy="41805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de-DE" sz="2000" b="1" u="sng" dirty="0" smtClean="0"/>
              <a:t>Alter und Armut – Schuld und Herausforderung</a:t>
            </a:r>
            <a:endParaRPr lang="de-DE" sz="2000" b="1" u="sng" dirty="0"/>
          </a:p>
        </p:txBody>
      </p:sp>
      <p:sp>
        <p:nvSpPr>
          <p:cNvPr id="4" name="Textfeld 3"/>
          <p:cNvSpPr txBox="1"/>
          <p:nvPr/>
        </p:nvSpPr>
        <p:spPr>
          <a:xfrm>
            <a:off x="6660232" y="813221"/>
            <a:ext cx="2160240" cy="984885"/>
          </a:xfrm>
          <a:prstGeom prst="rect">
            <a:avLst/>
          </a:prstGeom>
          <a:noFill/>
        </p:spPr>
        <p:txBody>
          <a:bodyPr wrap="square" rtlCol="0">
            <a:spAutoFit/>
          </a:bodyPr>
          <a:lstStyle/>
          <a:p>
            <a:pPr algn="r"/>
            <a:r>
              <a:rPr lang="de-DE" sz="1200" b="1" i="1" dirty="0">
                <a:solidFill>
                  <a:srgbClr val="D23A9C"/>
                </a:solidFill>
              </a:rPr>
              <a:t>„Einkommen </a:t>
            </a:r>
          </a:p>
          <a:p>
            <a:pPr algn="r"/>
            <a:r>
              <a:rPr lang="de-DE" sz="1200" b="1" i="1" dirty="0">
                <a:solidFill>
                  <a:srgbClr val="D23A9C"/>
                </a:solidFill>
              </a:rPr>
              <a:t>ist ein zentrale Faktor </a:t>
            </a:r>
          </a:p>
          <a:p>
            <a:pPr algn="r"/>
            <a:r>
              <a:rPr lang="de-DE" sz="1200" b="1" i="1" dirty="0">
                <a:solidFill>
                  <a:srgbClr val="D23A9C"/>
                </a:solidFill>
              </a:rPr>
              <a:t>für die Gestaltung </a:t>
            </a:r>
          </a:p>
          <a:p>
            <a:pPr algn="r"/>
            <a:r>
              <a:rPr lang="de-DE" sz="1200" b="1" i="1" dirty="0">
                <a:solidFill>
                  <a:srgbClr val="D23A9C"/>
                </a:solidFill>
              </a:rPr>
              <a:t>eines würdigen Lebensabend“</a:t>
            </a:r>
          </a:p>
          <a:p>
            <a:pPr algn="r"/>
            <a:r>
              <a:rPr lang="de-DE" sz="1000" i="1" dirty="0">
                <a:solidFill>
                  <a:srgbClr val="D23A9C"/>
                </a:solidFill>
              </a:rPr>
              <a:t>(</a:t>
            </a:r>
            <a:r>
              <a:rPr lang="de-DE" sz="1000" i="1" dirty="0" err="1">
                <a:solidFill>
                  <a:srgbClr val="D23A9C"/>
                </a:solidFill>
              </a:rPr>
              <a:t>Hanesch</a:t>
            </a:r>
            <a:r>
              <a:rPr lang="de-DE" sz="1000" i="1" dirty="0">
                <a:solidFill>
                  <a:srgbClr val="D23A9C"/>
                </a:solidFill>
              </a:rPr>
              <a:t> et.al. 1994)</a:t>
            </a:r>
          </a:p>
        </p:txBody>
      </p:sp>
      <p:sp>
        <p:nvSpPr>
          <p:cNvPr id="6" name="Textfeld 5"/>
          <p:cNvSpPr txBox="1"/>
          <p:nvPr/>
        </p:nvSpPr>
        <p:spPr>
          <a:xfrm>
            <a:off x="1295636" y="4005064"/>
            <a:ext cx="6516724" cy="2000548"/>
          </a:xfrm>
          <a:prstGeom prst="rect">
            <a:avLst/>
          </a:prstGeom>
          <a:gradFill>
            <a:gsLst>
              <a:gs pos="0">
                <a:schemeClr val="accent1">
                  <a:tint val="66000"/>
                  <a:satMod val="160000"/>
                </a:schemeClr>
              </a:gs>
              <a:gs pos="30000">
                <a:schemeClr val="accent1">
                  <a:tint val="44500"/>
                  <a:satMod val="160000"/>
                </a:schemeClr>
              </a:gs>
              <a:gs pos="100000">
                <a:schemeClr val="accent1">
                  <a:tint val="23500"/>
                  <a:satMod val="160000"/>
                </a:schemeClr>
              </a:gs>
            </a:gsLst>
            <a:lin ang="0" scaled="1"/>
          </a:gradFill>
          <a:ln w="34925" cmpd="thickThin">
            <a:solidFill>
              <a:srgbClr val="D23A9C"/>
            </a:solidFill>
          </a:ln>
        </p:spPr>
        <p:txBody>
          <a:bodyPr wrap="square" rtlCol="0">
            <a:spAutoFit/>
          </a:bodyPr>
          <a:lstStyle/>
          <a:p>
            <a:pPr algn="ctr"/>
            <a:r>
              <a:rPr lang="de-DE" sz="1100" dirty="0"/>
              <a:t>„(1) Alle Menschen sind vor dem Gesetz gleich. (2) Männer und Frauen sind gleichberechtigt. Der Staat fördert die tatsächliche Durchsetzung der Gleichberechtigung von Frauen und Männern und wirkt auf die Beseitigung bestehender Nachteile hin. (3) Niemand darf wegen seines Geschlechtes, seiner Abstammung, seiner Rasse, seiner Sprache, seiner Heimat und Herkunft, seines Glaubens, seiner religiösen oder politischen Anschauungen benachteiligt oder bevorzugt werden. Niemand darf wegen seiner Behinderung benachteiligt werden.“</a:t>
            </a:r>
            <a:r>
              <a:rPr lang="de-DE" sz="1100" b="1" dirty="0"/>
              <a:t> </a:t>
            </a:r>
            <a:r>
              <a:rPr lang="de-DE" sz="900" dirty="0"/>
              <a:t>(Grundgesetz Artikel 3) </a:t>
            </a:r>
          </a:p>
          <a:p>
            <a:endParaRPr lang="de-DE" sz="800" dirty="0"/>
          </a:p>
          <a:p>
            <a:pPr algn="ctr"/>
            <a:r>
              <a:rPr lang="de-DE" sz="1100" b="1" i="1" dirty="0"/>
              <a:t>„Die mangelnde Heranziehung von Frauen zu öffentlichen Ämtern und ihre geringe Beteiligung in den Parlamenten ist doch schlicht Verfassungsbruch in Permanenz.“ </a:t>
            </a:r>
            <a:endParaRPr lang="de-DE" sz="1100" b="1" i="1" dirty="0" smtClean="0"/>
          </a:p>
          <a:p>
            <a:pPr algn="ctr"/>
            <a:r>
              <a:rPr lang="de-DE" sz="800" i="1" dirty="0" smtClean="0"/>
              <a:t>(</a:t>
            </a:r>
            <a:r>
              <a:rPr lang="de-DE" sz="800" i="1" dirty="0"/>
              <a:t>Elisabeth </a:t>
            </a:r>
            <a:r>
              <a:rPr lang="de-DE" sz="800" i="1" dirty="0" err="1"/>
              <a:t>Selbert</a:t>
            </a:r>
            <a:r>
              <a:rPr lang="de-DE" sz="800" i="1" dirty="0"/>
              <a:t>, 1981)</a:t>
            </a:r>
          </a:p>
          <a:p>
            <a:endParaRPr lang="de-DE" sz="800" i="1" dirty="0"/>
          </a:p>
          <a:p>
            <a:pPr algn="ctr"/>
            <a:r>
              <a:rPr lang="de-DE" sz="1100" b="1" dirty="0">
                <a:solidFill>
                  <a:srgbClr val="D23A9C"/>
                </a:solidFill>
              </a:rPr>
              <a:t>Dies gilt auch für einen gleichberechtigten Zugang zum Erwerbsleben und zur </a:t>
            </a:r>
            <a:r>
              <a:rPr lang="de-DE" sz="1100" b="1" dirty="0" smtClean="0">
                <a:solidFill>
                  <a:srgbClr val="D23A9C"/>
                </a:solidFill>
              </a:rPr>
              <a:t>Alterssicherung.</a:t>
            </a:r>
            <a:endParaRPr lang="de-DE" sz="1100" b="1" i="1" dirty="0">
              <a:solidFill>
                <a:srgbClr val="D23A9C"/>
              </a:solidFill>
            </a:endParaRPr>
          </a:p>
        </p:txBody>
      </p:sp>
    </p:spTree>
    <p:extLst>
      <p:ext uri="{BB962C8B-B14F-4D97-AF65-F5344CB8AC3E}">
        <p14:creationId xmlns:p14="http://schemas.microsoft.com/office/powerpoint/2010/main" val="40723441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txBox="1">
            <a:spLocks/>
          </p:cNvSpPr>
          <p:nvPr/>
        </p:nvSpPr>
        <p:spPr>
          <a:xfrm>
            <a:off x="457200" y="296560"/>
            <a:ext cx="8229600" cy="41805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de-DE" sz="2000" b="1" u="sng" dirty="0" smtClean="0"/>
              <a:t>Alter und Armut – Schuld und Herausforderung</a:t>
            </a:r>
            <a:endParaRPr lang="de-DE" sz="2000" b="1" u="sng" dirty="0"/>
          </a:p>
        </p:txBody>
      </p:sp>
      <p:sp>
        <p:nvSpPr>
          <p:cNvPr id="3" name="Textfeld 2"/>
          <p:cNvSpPr txBox="1"/>
          <p:nvPr/>
        </p:nvSpPr>
        <p:spPr>
          <a:xfrm>
            <a:off x="611560" y="1052736"/>
            <a:ext cx="7920880" cy="3400931"/>
          </a:xfrm>
          <a:prstGeom prst="rect">
            <a:avLst/>
          </a:prstGeom>
          <a:noFill/>
        </p:spPr>
        <p:txBody>
          <a:bodyPr wrap="square" rtlCol="0">
            <a:spAutoFit/>
          </a:bodyPr>
          <a:lstStyle/>
          <a:p>
            <a:r>
              <a:rPr lang="de-DE" dirty="0" smtClean="0"/>
              <a:t>Quellen &amp; Literaturhinweise</a:t>
            </a:r>
          </a:p>
          <a:p>
            <a:endParaRPr lang="de-DE" dirty="0" smtClean="0"/>
          </a:p>
          <a:p>
            <a:pPr marL="285750" indent="-285750">
              <a:buFont typeface="Arial" pitchFamily="34" charset="0"/>
              <a:buChar char="•"/>
            </a:pPr>
            <a:r>
              <a:rPr lang="de-DE" sz="1100" baseline="30000" dirty="0" smtClean="0"/>
              <a:t>0</a:t>
            </a:r>
            <a:r>
              <a:rPr lang="de-DE" sz="1100" dirty="0" smtClean="0"/>
              <a:t>: Titel entlehnt: Fachtagung der Bremischen Bürgerschaft 17.06.2008, Dokumentation der </a:t>
            </a:r>
            <a:r>
              <a:rPr lang="de-DE" sz="1100" dirty="0"/>
              <a:t>Tagung unter: </a:t>
            </a:r>
            <a:r>
              <a:rPr lang="de-DE" sz="1100" dirty="0">
                <a:hlinkClick r:id="rId2"/>
              </a:rPr>
              <a:t>http://</a:t>
            </a:r>
            <a:r>
              <a:rPr lang="de-DE" sz="1100" dirty="0" smtClean="0">
                <a:hlinkClick r:id="rId2"/>
              </a:rPr>
              <a:t>www.zgf.bremen.de/sixcms/detail.php?gsid=bremen94.c.2238.de</a:t>
            </a:r>
            <a:endParaRPr lang="de-DE" sz="1100" dirty="0" smtClean="0"/>
          </a:p>
          <a:p>
            <a:pPr marL="285750" indent="-285750">
              <a:buFont typeface="Arial" pitchFamily="34" charset="0"/>
              <a:buChar char="•"/>
            </a:pPr>
            <a:r>
              <a:rPr lang="de-DE" sz="1100" baseline="30000" dirty="0" smtClean="0"/>
              <a:t>1</a:t>
            </a:r>
            <a:r>
              <a:rPr lang="de-DE" sz="1100" dirty="0" smtClean="0"/>
              <a:t>: u.a</a:t>
            </a:r>
            <a:r>
              <a:rPr lang="de-DE" sz="1100" dirty="0"/>
              <a:t>. </a:t>
            </a:r>
            <a:r>
              <a:rPr lang="de-DE" sz="1100" dirty="0">
                <a:hlinkClick r:id="rId3"/>
              </a:rPr>
              <a:t>http://</a:t>
            </a:r>
            <a:r>
              <a:rPr lang="de-DE" sz="1100" dirty="0" smtClean="0">
                <a:hlinkClick r:id="rId3"/>
              </a:rPr>
              <a:t>frauen.bawue.verdi.de/aktuelles-und-veranstaltungen</a:t>
            </a:r>
            <a:r>
              <a:rPr lang="de-DE" sz="1100" dirty="0" smtClean="0"/>
              <a:t> (</a:t>
            </a:r>
            <a:r>
              <a:rPr lang="de-DE" sz="1100" dirty="0"/>
              <a:t>Gender </a:t>
            </a:r>
            <a:r>
              <a:rPr lang="de-DE" sz="1100" dirty="0" smtClean="0"/>
              <a:t>Pay Gap BRD 23%, EU-Durchschnitt 17%)</a:t>
            </a:r>
          </a:p>
          <a:p>
            <a:pPr marL="285750" indent="-285750">
              <a:buFont typeface="Arial" pitchFamily="34" charset="0"/>
              <a:buChar char="•"/>
            </a:pPr>
            <a:r>
              <a:rPr lang="de-DE" sz="1100" baseline="30000" dirty="0" smtClean="0"/>
              <a:t>2</a:t>
            </a:r>
            <a:r>
              <a:rPr lang="de-DE" sz="1100" dirty="0" smtClean="0"/>
              <a:t>: </a:t>
            </a:r>
            <a:r>
              <a:rPr lang="de-DE" sz="1100" dirty="0" smtClean="0">
                <a:hlinkClick r:id="rId4"/>
              </a:rPr>
              <a:t>www.landesfrauenrat-bw.de</a:t>
            </a:r>
            <a:endParaRPr lang="de-DE" sz="1100" dirty="0" smtClean="0"/>
          </a:p>
          <a:p>
            <a:pPr marL="285750" indent="-285750">
              <a:buFont typeface="Arial" pitchFamily="34" charset="0"/>
              <a:buChar char="•"/>
            </a:pPr>
            <a:r>
              <a:rPr lang="de-DE" sz="1100" baseline="30000" dirty="0" smtClean="0"/>
              <a:t>3</a:t>
            </a:r>
            <a:r>
              <a:rPr lang="de-DE" sz="1100" dirty="0" smtClean="0"/>
              <a:t>: </a:t>
            </a:r>
            <a:r>
              <a:rPr lang="de-DE" sz="1100" dirty="0" smtClean="0">
                <a:hlinkClick r:id="rId5"/>
              </a:rPr>
              <a:t>http</a:t>
            </a:r>
            <a:r>
              <a:rPr lang="de-DE" sz="1100" dirty="0">
                <a:hlinkClick r:id="rId5"/>
              </a:rPr>
              <a:t>://www.gewusstwie-online.de/resorts/article/read/articleID/110/</a:t>
            </a:r>
            <a:r>
              <a:rPr lang="de-DE" sz="1100" dirty="0"/>
              <a:t>, Bezugnahme auf eine Studie des Deutschen Instituts für Altersfürsorge (</a:t>
            </a:r>
            <a:r>
              <a:rPr lang="de-DE" sz="1100" dirty="0">
                <a:hlinkClick r:id="rId6"/>
              </a:rPr>
              <a:t>http://www.dia-vorsorge.de</a:t>
            </a:r>
            <a:r>
              <a:rPr lang="de-DE" sz="1100" dirty="0"/>
              <a:t>) bzw. Bezugnahme auf eine Befragung der </a:t>
            </a:r>
            <a:r>
              <a:rPr lang="de-DE" sz="1100" dirty="0" err="1"/>
              <a:t>Prognos</a:t>
            </a:r>
            <a:r>
              <a:rPr lang="de-DE" sz="1100" dirty="0"/>
              <a:t> AG 2006  </a:t>
            </a:r>
          </a:p>
          <a:p>
            <a:r>
              <a:rPr lang="de-DE" sz="1100" dirty="0"/>
              <a:t>         ( </a:t>
            </a:r>
            <a:r>
              <a:rPr lang="de-DE" sz="1100" dirty="0">
                <a:hlinkClick r:id="rId7"/>
              </a:rPr>
              <a:t>http://www.prognos.com/fileadmin/pdf/press/1164710644.pdf</a:t>
            </a:r>
            <a:r>
              <a:rPr lang="de-DE" sz="1100" dirty="0"/>
              <a:t> )</a:t>
            </a:r>
          </a:p>
          <a:p>
            <a:pPr marL="285750" indent="-285750">
              <a:buFont typeface="Arial" pitchFamily="34" charset="0"/>
              <a:buChar char="•"/>
            </a:pPr>
            <a:r>
              <a:rPr lang="de-DE" sz="1100" baseline="30000" dirty="0" smtClean="0"/>
              <a:t>4</a:t>
            </a:r>
            <a:r>
              <a:rPr lang="de-DE" sz="1100" dirty="0"/>
              <a:t>: </a:t>
            </a:r>
            <a:r>
              <a:rPr lang="de-DE" sz="1100" dirty="0" smtClean="0"/>
              <a:t> s. „Spektrum“, </a:t>
            </a:r>
            <a:r>
              <a:rPr lang="de-DE" sz="1100" dirty="0" err="1" smtClean="0"/>
              <a:t>Zsft</a:t>
            </a:r>
            <a:r>
              <a:rPr lang="de-DE" sz="1100" dirty="0" smtClean="0"/>
              <a:t>. Deutsche Rentenversicherung BW, Ausgabe 2/2012, S. 26/34</a:t>
            </a:r>
          </a:p>
          <a:p>
            <a:pPr marL="285750" indent="-285750">
              <a:buFont typeface="Arial" pitchFamily="34" charset="0"/>
              <a:buChar char="•"/>
            </a:pPr>
            <a:endParaRPr lang="de-DE" sz="1100" dirty="0" smtClean="0"/>
          </a:p>
          <a:p>
            <a:pPr marL="171450" indent="-171450">
              <a:buFont typeface="Arial" pitchFamily="34" charset="0"/>
              <a:buChar char="•"/>
            </a:pPr>
            <a:r>
              <a:rPr lang="de-DE" sz="1100" dirty="0"/>
              <a:t>„Neue Wege – Gleiche Chancen. </a:t>
            </a:r>
            <a:r>
              <a:rPr lang="de-DE" sz="1100" dirty="0" smtClean="0"/>
              <a:t>Gleichstellung </a:t>
            </a:r>
            <a:r>
              <a:rPr lang="de-DE" sz="1100" dirty="0"/>
              <a:t>von Frauen und Männern im Lebensverlauf. Erster </a:t>
            </a:r>
            <a:r>
              <a:rPr lang="de-DE" sz="1100" dirty="0" err="1"/>
              <a:t>Gleichstellungsbereicht</a:t>
            </a:r>
            <a:r>
              <a:rPr lang="de-DE" sz="1100" dirty="0"/>
              <a:t>“, Drucksache 17/6240, Deutscher Bundestag, Hrsg. Bundesministerium für Familie, Senioren, Frauen und Jugend, </a:t>
            </a:r>
            <a:r>
              <a:rPr lang="de-DE" sz="1100" dirty="0" smtClean="0">
                <a:hlinkClick r:id="rId8"/>
              </a:rPr>
              <a:t>www.bmfsfj.de</a:t>
            </a:r>
            <a:endParaRPr lang="de-DE" sz="1100" dirty="0" smtClean="0"/>
          </a:p>
          <a:p>
            <a:pPr marL="628650" lvl="1" indent="-171450">
              <a:buFont typeface="Wingdings" pitchFamily="2" charset="2"/>
              <a:buChar char="Ø"/>
            </a:pPr>
            <a:r>
              <a:rPr lang="de-DE" sz="1100" b="1" i="1" dirty="0" smtClean="0"/>
              <a:t>Lektüre nicht scheuen! Lesenswert!!!</a:t>
            </a:r>
            <a:endParaRPr lang="de-DE" sz="1100" b="1" i="1" dirty="0"/>
          </a:p>
          <a:p>
            <a:pPr marL="171450" indent="-171450">
              <a:buFont typeface="Arial" pitchFamily="34" charset="0"/>
              <a:buChar char="•"/>
            </a:pPr>
            <a:endParaRPr lang="de-DE" sz="1100" dirty="0"/>
          </a:p>
          <a:p>
            <a:endParaRPr lang="de-DE" dirty="0"/>
          </a:p>
          <a:p>
            <a:endParaRPr lang="de-DE" dirty="0"/>
          </a:p>
        </p:txBody>
      </p:sp>
    </p:spTree>
    <p:extLst>
      <p:ext uri="{BB962C8B-B14F-4D97-AF65-F5344CB8AC3E}">
        <p14:creationId xmlns:p14="http://schemas.microsoft.com/office/powerpoint/2010/main" val="3626519625"/>
      </p:ext>
    </p:extLst>
  </p:cSld>
  <p:clrMapOvr>
    <a:masterClrMapping/>
  </p:clrMapOvr>
</p:sld>
</file>

<file path=ppt/theme/theme1.xml><?xml version="1.0" encoding="utf-8"?>
<a:theme xmlns:a="http://schemas.openxmlformats.org/drawingml/2006/main" name="Benutzerdefiniertes 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Präsentationtest">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6350">
          <a:solidFill>
            <a:srgbClr val="B01A9E"/>
          </a:solidFill>
        </a:ln>
        <a:effectLst>
          <a:outerShdw blurRad="76200" dist="50800" dir="8400000" algn="ctr" rotWithShape="0">
            <a:srgbClr val="953595"/>
          </a:outerShdw>
        </a:effectLst>
        <a:scene3d>
          <a:camera prst="orthographicFront"/>
          <a:lightRig rig="threePt" dir="t"/>
        </a:scene3d>
        <a:sp3d>
          <a:bevelT w="165100" prst="coolSlant"/>
        </a:sp3d>
      </a:spPr>
      <a:bodyPr rtlCol="0" anchor="ctr"/>
      <a:lstStyle>
        <a:defPPr algn="ctr">
          <a:defRPr/>
        </a:defPPr>
      </a:lstStyle>
      <a:style>
        <a:lnRef idx="1">
          <a:schemeClr val="accent1"/>
        </a:lnRef>
        <a:fillRef idx="0">
          <a:schemeClr val="accent1"/>
        </a:fillRef>
        <a:effectRef idx="0">
          <a:schemeClr val="accent1"/>
        </a:effectRef>
        <a:fontRef idx="minor">
          <a:schemeClr val="tx1"/>
        </a:fontRef>
      </a:style>
    </a:spDef>
  </a:objectDefaults>
  <a:extraClrSchemeLst/>
</a:theme>
</file>

<file path=docProps/app.xml><?xml version="1.0" encoding="utf-8"?>
<Properties xmlns="http://schemas.openxmlformats.org/officeDocument/2006/extended-properties" xmlns:vt="http://schemas.openxmlformats.org/officeDocument/2006/docPropsVTypes">
  <TotalTime>0</TotalTime>
  <Words>1171</Words>
  <Application>Microsoft Office PowerPoint</Application>
  <PresentationFormat>Bildschirmpräsentation (4:3)</PresentationFormat>
  <Paragraphs>216</Paragraphs>
  <Slides>11</Slides>
  <Notes>0</Notes>
  <HiddenSlides>0</HiddenSlides>
  <MMClips>0</MMClips>
  <ScaleCrop>false</ScaleCrop>
  <HeadingPairs>
    <vt:vector size="4" baseType="variant">
      <vt:variant>
        <vt:lpstr>Design</vt:lpstr>
      </vt:variant>
      <vt:variant>
        <vt:i4>2</vt:i4>
      </vt:variant>
      <vt:variant>
        <vt:lpstr>Folientitel</vt:lpstr>
      </vt:variant>
      <vt:variant>
        <vt:i4>11</vt:i4>
      </vt:variant>
    </vt:vector>
  </HeadingPairs>
  <TitlesOfParts>
    <vt:vector size="13" baseType="lpstr">
      <vt:lpstr>Benutzerdefiniertes Design</vt:lpstr>
      <vt:lpstr>Präsentationtest</vt:lpstr>
      <vt:lpstr>Alter und Armut – Schuld und Herausforderung</vt:lpstr>
      <vt:lpstr>Alter und Armut – Schuld und Herausforderung</vt:lpstr>
      <vt:lpstr>Alter und Armut – Schuld und Herausforderung</vt:lpstr>
      <vt:lpstr>Alter und Armut – Schuld und Herausforderung</vt:lpstr>
      <vt:lpstr>Alter und Armut – Schuld und Herausforderung</vt:lpstr>
      <vt:lpstr>PowerPoint-Präsentation</vt:lpstr>
      <vt:lpstr>PowerPoint-Präsentation</vt:lpstr>
      <vt:lpstr>PowerPoint-Präsentation</vt:lpstr>
      <vt:lpstr>PowerPoint-Präsentation</vt:lpstr>
      <vt:lpstr>PowerPoint-Präsentation</vt:lpstr>
      <vt:lpstr>PowerPoint-Präsentation</vt:lpstr>
    </vt:vector>
  </TitlesOfParts>
  <Company>Evang. Oberkirchenrat Stuttgart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ewwerwe</dc:title>
  <dc:creator>Dierssen, Dina Maria</dc:creator>
  <cp:lastModifiedBy>Rössler,Isabell</cp:lastModifiedBy>
  <cp:revision>64</cp:revision>
  <cp:lastPrinted>2012-03-15T14:57:28Z</cp:lastPrinted>
  <dcterms:created xsi:type="dcterms:W3CDTF">2011-09-18T10:00:17Z</dcterms:created>
  <dcterms:modified xsi:type="dcterms:W3CDTF">2013-09-08T14:29:17Z</dcterms:modified>
</cp:coreProperties>
</file>