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13" r:id="rId2"/>
  </p:sldMasterIdLst>
  <p:notesMasterIdLst>
    <p:notesMasterId r:id="rId19"/>
  </p:notesMasterIdLst>
  <p:sldIdLst>
    <p:sldId id="272" r:id="rId3"/>
    <p:sldId id="274" r:id="rId4"/>
    <p:sldId id="278" r:id="rId5"/>
    <p:sldId id="273" r:id="rId6"/>
    <p:sldId id="281" r:id="rId7"/>
    <p:sldId id="275" r:id="rId8"/>
    <p:sldId id="284" r:id="rId9"/>
    <p:sldId id="277" r:id="rId10"/>
    <p:sldId id="286" r:id="rId11"/>
    <p:sldId id="287" r:id="rId12"/>
    <p:sldId id="288" r:id="rId13"/>
    <p:sldId id="259" r:id="rId14"/>
    <p:sldId id="289" r:id="rId15"/>
    <p:sldId id="266" r:id="rId16"/>
    <p:sldId id="292" r:id="rId17"/>
    <p:sldId id="290" r:id="rId18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888" y="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FE7803-8E4E-4718-94D2-FDB7931146C2}" type="datetimeFigureOut">
              <a:rPr lang="de-DE" smtClean="0"/>
              <a:t>31.10.2013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C5F887-3402-4A87-ACD3-DB4C8517759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23616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de-DE" dirty="0" smtClean="0">
                <a:latin typeface="MinionPro-Regular"/>
              </a:rPr>
              <a:t>Das private Vermögen der älteren Generation ist zwar heute in seiner Gesamtheit höher als je zuvor, aber diese Vermögen sind äußerst ungleich verteilt. </a:t>
            </a:r>
            <a:br>
              <a:rPr lang="de-DE" dirty="0" smtClean="0">
                <a:latin typeface="MinionPro-Regular"/>
              </a:rPr>
            </a:br>
            <a:r>
              <a:rPr lang="de-DE" dirty="0" smtClean="0">
                <a:latin typeface="MinionPro-Regular"/>
              </a:rPr>
              <a:t>Die Armutsquote der über 65-Jährigen hat sich inzwischen an die durchschnittliche Armutsquote der Gesamtbevölkerung angeglichen, die der älteren Frauen liegt bereits darüber. Der durchschnittliche Rentenzahlbetrag aus allen Rentenleistungen der gesetzlichen Rentenversicherung (Versichertenrente + Hinterbliebenenrente)</a:t>
            </a:r>
            <a:r>
              <a:rPr lang="de-DE" baseline="0" dirty="0" smtClean="0">
                <a:latin typeface="MinionPro-Regular"/>
              </a:rPr>
              <a:t> lag Mitte 2010 bei…Das Diakonische Werk der Ev. Kirche Deutschlands rechnet im Jahr 2020 mit einem drastischen Anstieg der Altersarmut.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04D29E-64C6-434C-90B9-0413C7C7B4F6}" type="slidenum">
              <a:rPr lang="de-DE" smtClean="0"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19509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B4D40-9FC7-425C-B92C-CECD7BABA563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31.10.2013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B1EF0-B71B-487B-9D87-5B82410B312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010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B4D40-9FC7-425C-B92C-CECD7BABA563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31.10.2013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B1EF0-B71B-487B-9D87-5B82410B312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298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B4D40-9FC7-425C-B92C-CECD7BABA563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31.10.2013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B1EF0-B71B-487B-9D87-5B82410B312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731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B4D40-9FC7-425C-B92C-CECD7BABA563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31.10.2013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B1EF0-B71B-487B-9D87-5B82410B312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019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B4D40-9FC7-425C-B92C-CECD7BABA563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31.10.2013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B1EF0-B71B-487B-9D87-5B82410B312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473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B4D40-9FC7-425C-B92C-CECD7BABA563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31.10.2013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B1EF0-B71B-487B-9D87-5B82410B312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281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B4D40-9FC7-425C-B92C-CECD7BABA563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31.10.2013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B1EF0-B71B-487B-9D87-5B82410B312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631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B4D40-9FC7-425C-B92C-CECD7BABA563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31.10.2013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B1EF0-B71B-487B-9D87-5B82410B312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9324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B4D40-9FC7-425C-B92C-CECD7BABA563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31.10.2013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B1EF0-B71B-487B-9D87-5B82410B312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0928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B4D40-9FC7-425C-B92C-CECD7BABA563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31.10.2013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B1EF0-B71B-487B-9D87-5B82410B312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6792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B4D40-9FC7-425C-B92C-CECD7BABA563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31.10.2013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B1EF0-B71B-487B-9D87-5B82410B312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4905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577C2A-D6D3-4482-BE31-4CD88E4F7358}" type="datetime1">
              <a:rPr lang="de-DE">
                <a:solidFill>
                  <a:srgbClr val="000000"/>
                </a:solidFill>
              </a:rPr>
              <a:pPr>
                <a:defRPr/>
              </a:pPr>
              <a:t>31.10.2013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E44F2F-E7A4-448A-B337-8BA921DC7ECD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6779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7FEAB2-F25D-4898-97A3-A8AF572041A2}" type="datetime1">
              <a:rPr lang="de-DE">
                <a:solidFill>
                  <a:srgbClr val="000000"/>
                </a:solidFill>
              </a:rPr>
              <a:pPr>
                <a:defRPr/>
              </a:pPr>
              <a:t>31.10.2013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1525FD-F85E-4F09-94CA-0C9396CD289B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5874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2D48D6-E5D9-45AA-87EF-6F3181EB1398}" type="datetime1">
              <a:rPr lang="de-DE">
                <a:solidFill>
                  <a:srgbClr val="000000"/>
                </a:solidFill>
              </a:rPr>
              <a:pPr>
                <a:defRPr/>
              </a:pPr>
              <a:t>31.10.2013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F6D2C-917D-4DCD-A17D-E8B4E2869FB5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56296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7B259B-5249-45D8-B156-58FAAF8CD51F}" type="datetime1">
              <a:rPr lang="de-DE">
                <a:solidFill>
                  <a:srgbClr val="000000"/>
                </a:solidFill>
              </a:rPr>
              <a:pPr>
                <a:defRPr/>
              </a:pPr>
              <a:t>31.10.2013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0B3E81-AACB-4E0D-92C3-2804927FC4F8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98140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50C23F-0ADA-4D67-8062-1FABE6A3B76A}" type="datetime1">
              <a:rPr lang="de-DE">
                <a:solidFill>
                  <a:srgbClr val="000000"/>
                </a:solidFill>
              </a:rPr>
              <a:pPr>
                <a:defRPr/>
              </a:pPr>
              <a:t>31.10.2013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6A704D-60C2-4845-8D09-4A110DF0C64F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2314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AC783A-8D71-4E18-B574-A1AFA7C85BFB}" type="datetime1">
              <a:rPr lang="de-DE">
                <a:solidFill>
                  <a:srgbClr val="000000"/>
                </a:solidFill>
              </a:rPr>
              <a:pPr>
                <a:defRPr/>
              </a:pPr>
              <a:t>31.10.2013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3DFABA-8C7A-4EB2-A04E-8694D5FAA553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6380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D1056B-ECA5-4DC4-8D5E-55B8C9A88F25}" type="datetime1">
              <a:rPr lang="de-DE">
                <a:solidFill>
                  <a:srgbClr val="000000"/>
                </a:solidFill>
              </a:rPr>
              <a:pPr>
                <a:defRPr/>
              </a:pPr>
              <a:t>31.10.2013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63362E-4C6D-444A-B660-008B85593FD3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61969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FEAB6B-46E0-4AD0-93F3-23E485247553}" type="datetime1">
              <a:rPr lang="de-DE">
                <a:solidFill>
                  <a:srgbClr val="000000"/>
                </a:solidFill>
              </a:rPr>
              <a:pPr>
                <a:defRPr/>
              </a:pPr>
              <a:t>31.10.2013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AA3F02-EADE-40C7-94CA-A4108CFB0C69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43383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605EE-F4F7-49A5-A6C2-AC6FD7FEA60E}" type="datetime1">
              <a:rPr lang="de-DE">
                <a:solidFill>
                  <a:srgbClr val="000000"/>
                </a:solidFill>
              </a:rPr>
              <a:pPr>
                <a:defRPr/>
              </a:pPr>
              <a:t>31.10.2013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38EA4C-B1EF-464F-87FA-DD3FF9D56F76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7172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C3CCAF-DAE9-40EA-8BCA-84FAD4419D6A}" type="datetime1">
              <a:rPr lang="de-DE">
                <a:solidFill>
                  <a:srgbClr val="000000"/>
                </a:solidFill>
              </a:rPr>
              <a:pPr>
                <a:defRPr/>
              </a:pPr>
              <a:t>31.10.2013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954961-9900-482D-BDA4-1C6FB3DE5C76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86056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24B032-AFB7-4334-A82F-416FD66173F0}" type="datetime1">
              <a:rPr lang="de-DE">
                <a:solidFill>
                  <a:srgbClr val="000000"/>
                </a:solidFill>
              </a:rPr>
              <a:pPr>
                <a:defRPr/>
              </a:pPr>
              <a:t>31.10.2013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C3D75B-CC59-44C3-82CB-06A60A617F4C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16347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el und Tabel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abellenplatzhalt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de-DE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44803-0966-462F-B95A-28177E6D36A2}" type="datetime1">
              <a:rPr lang="de-DE">
                <a:solidFill>
                  <a:srgbClr val="000000"/>
                </a:solidFill>
              </a:rPr>
              <a:pPr>
                <a:defRPr/>
              </a:pPr>
              <a:t>31.10.2013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1705AC-1160-46EB-964C-7A1A8C80AFEC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21610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 preserve="1">
  <p:cSld name="Titel, Text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iagrammplatzhalter 3"/>
          <p:cNvSpPr>
            <a:spLocks noGrp="1"/>
          </p:cNvSpPr>
          <p:nvPr>
            <p:ph type="ch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de-DE" noProof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00993E-2EE9-4AEE-A99C-014034672EB6}" type="datetime1">
              <a:rPr lang="de-DE">
                <a:solidFill>
                  <a:srgbClr val="000000"/>
                </a:solidFill>
              </a:rPr>
              <a:pPr>
                <a:defRPr/>
              </a:pPr>
              <a:t>31.10.2013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F158A-304B-4C2A-A9D1-1F2FE959A873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64906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el, Text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65EAC0-0F5A-456B-AC22-A8724981E313}" type="datetime1">
              <a:rPr lang="de-DE">
                <a:solidFill>
                  <a:srgbClr val="000000"/>
                </a:solidFill>
              </a:rPr>
              <a:pPr>
                <a:defRPr/>
              </a:pPr>
              <a:t>31.10.2013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770F72-0559-47DF-9837-C82E55459D2B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90128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el und vier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Inhaltsplatzhalt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92642-C06F-43F6-920F-6988E1ABB247}" type="datetime1">
              <a:rPr lang="de-DE">
                <a:solidFill>
                  <a:srgbClr val="000000"/>
                </a:solidFill>
              </a:rPr>
              <a:pPr>
                <a:defRPr/>
              </a:pPr>
              <a:t>31.10.2013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C3D771-21CF-4B98-8CDC-B9EC1E025C8C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6257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el, Text und C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196975"/>
            <a:ext cx="8229600" cy="7921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457200" y="2060575"/>
            <a:ext cx="4038600" cy="3806825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ClipArt-Platzhalter 3"/>
          <p:cNvSpPr>
            <a:spLocks noGrp="1"/>
          </p:cNvSpPr>
          <p:nvPr>
            <p:ph type="clipArt" sz="half" idx="2"/>
          </p:nvPr>
        </p:nvSpPr>
        <p:spPr>
          <a:xfrm>
            <a:off x="4648200" y="2060575"/>
            <a:ext cx="4038600" cy="3806825"/>
          </a:xfrm>
        </p:spPr>
        <p:txBody>
          <a:bodyPr/>
          <a:lstStyle/>
          <a:p>
            <a:pPr lvl="0"/>
            <a:endParaRPr lang="de-DE" noProof="0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0DE1BC-4265-4290-8B4E-248B479BDA6D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1336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7098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B4D40-9FC7-425C-B92C-CECD7BABA563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31.10.2013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AB1EF0-B71B-487B-9D87-5B82410B312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7" name="Picture 3" descr="C:\Dokumente und Einstellungen\Isa\Eigene Dateien\Eigene Bilder\B-Kurs\LAGES\Logo mit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09836"/>
            <a:ext cx="2545482" cy="756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okumente und Einstellungen\Isa\Eigene Dateien\Newsletter\Nr. 5\Diakonie.jp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832" y="6165304"/>
            <a:ext cx="1505293" cy="512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Bild 30" descr="Beschreibung: C:\Dokumente und Einstellungen\Isa\Eigene Dateien\Newsletter\Nr. 3\eaewLogo_4c (3).JPG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6165304"/>
            <a:ext cx="2667000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1137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BD1D9E2-3EFF-40C4-9537-02DF95838ECE}" type="datetime1">
              <a:rPr lang="de-DE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31.10.2013</a:t>
            </a:fld>
            <a:endParaRPr lang="de-DE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7371E5C-A8A6-42F3-A6E1-35C6BD9C5CE6}" type="slidenum">
              <a:rPr lang="de-DE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316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emf"/><Relationship Id="rId4" Type="http://schemas.openxmlformats.org/officeDocument/2006/relationships/package" Target="../embeddings/Microsoft_Excel-Arbeitsblatt1.xlsx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11560" y="4040538"/>
            <a:ext cx="7772400" cy="2016224"/>
          </a:xfrm>
        </p:spPr>
        <p:txBody>
          <a:bodyPr>
            <a:normAutofit fontScale="90000"/>
          </a:bodyPr>
          <a:lstStyle/>
          <a:p>
            <a:r>
              <a:rPr lang="de-DE" b="1" dirty="0" smtClean="0"/>
              <a:t/>
            </a:r>
            <a:br>
              <a:rPr lang="de-DE" b="1" dirty="0" smtClean="0"/>
            </a:br>
            <a:r>
              <a:rPr lang="de-DE" b="1" dirty="0" smtClean="0"/>
              <a:t>Armut </a:t>
            </a:r>
            <a:r>
              <a:rPr lang="de-DE" b="1" dirty="0"/>
              <a:t>im </a:t>
            </a:r>
            <a:r>
              <a:rPr lang="de-DE" b="1" dirty="0" smtClean="0"/>
              <a:t>Alter</a:t>
            </a:r>
            <a:br>
              <a:rPr lang="de-DE" b="1" dirty="0" smtClean="0"/>
            </a:br>
            <a:r>
              <a:rPr lang="de-DE" b="1" dirty="0" smtClean="0"/>
              <a:t>eine Herausforderung </a:t>
            </a:r>
            <a:br>
              <a:rPr lang="de-DE" b="1" dirty="0" smtClean="0"/>
            </a:br>
            <a:r>
              <a:rPr lang="de-DE" b="1" dirty="0" smtClean="0"/>
              <a:t>auch für uns</a:t>
            </a:r>
            <a:r>
              <a:rPr lang="de-DE" dirty="0"/>
              <a:t/>
            </a:r>
            <a:br>
              <a:rPr lang="de-DE" dirty="0"/>
            </a:br>
            <a:endParaRPr lang="de-DE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232226"/>
            <a:ext cx="6443313" cy="28083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8703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544" y="1052736"/>
            <a:ext cx="5770984" cy="1143000"/>
          </a:xfrm>
        </p:spPr>
        <p:txBody>
          <a:bodyPr>
            <a:normAutofit/>
          </a:bodyPr>
          <a:lstStyle/>
          <a:p>
            <a:r>
              <a:rPr lang="de-DE" dirty="0" smtClean="0"/>
              <a:t>Inhalt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67544" y="2348880"/>
            <a:ext cx="8229600" cy="319695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de-DE" dirty="0" smtClean="0"/>
              <a:t>Was ist Altersarmut?</a:t>
            </a:r>
          </a:p>
          <a:p>
            <a:pPr marL="514350" indent="-514350">
              <a:buFont typeface="+mj-lt"/>
              <a:buAutoNum type="arabicPeriod"/>
            </a:pPr>
            <a:r>
              <a:rPr lang="de-DE" dirty="0" smtClean="0"/>
              <a:t>Fakten und Zahlen</a:t>
            </a:r>
          </a:p>
          <a:p>
            <a:pPr marL="514350" indent="-514350">
              <a:buFont typeface="+mj-lt"/>
              <a:buAutoNum type="arabicPeriod"/>
            </a:pPr>
            <a:r>
              <a:rPr lang="de-DE" dirty="0" smtClean="0"/>
              <a:t>Ursachen und Auswirkungen</a:t>
            </a:r>
          </a:p>
          <a:p>
            <a:pPr marL="514350" indent="-514350">
              <a:buFont typeface="+mj-lt"/>
              <a:buAutoNum type="arabicPeriod"/>
            </a:pPr>
            <a:r>
              <a:rPr lang="de-DE" dirty="0" smtClean="0"/>
              <a:t>Politische Herausforderung</a:t>
            </a:r>
          </a:p>
          <a:p>
            <a:pPr marL="514350" indent="-514350">
              <a:buFont typeface="+mj-lt"/>
              <a:buAutoNum type="arabicPeriod"/>
            </a:pPr>
            <a:r>
              <a:rPr lang="de-DE" dirty="0"/>
              <a:t>Gemeindediakonische Herausforderung </a:t>
            </a:r>
            <a:endParaRPr lang="de-DE" dirty="0" smtClean="0"/>
          </a:p>
          <a:p>
            <a:pPr marL="514350" indent="-514350">
              <a:buFont typeface="+mj-lt"/>
              <a:buAutoNum type="arabicPeriod"/>
            </a:pPr>
            <a:endParaRPr lang="de-DE" dirty="0" smtClean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374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832790" y="1844824"/>
            <a:ext cx="769965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400" b="1" dirty="0" smtClean="0"/>
              <a:t>Die Armutsdefinition des Rates</a:t>
            </a:r>
            <a:br>
              <a:rPr lang="de-DE" sz="2400" b="1" dirty="0" smtClean="0"/>
            </a:br>
            <a:r>
              <a:rPr lang="de-DE" sz="2400" b="1" dirty="0" smtClean="0"/>
              <a:t>der Europäischen Gemeinschaft von 1984</a:t>
            </a:r>
          </a:p>
          <a:p>
            <a:endParaRPr lang="de-DE" dirty="0"/>
          </a:p>
          <a:p>
            <a:r>
              <a:rPr lang="de-DE" sz="2400" dirty="0" smtClean="0"/>
              <a:t>Als verarmt sind jene Einzelpersonen, Familien oder Personengruppen anzusehen, </a:t>
            </a:r>
            <a:r>
              <a:rPr lang="de-DE" sz="2400" dirty="0"/>
              <a:t>die über so geringe materielle, kulturelle und soziale Mittel verfügen, dass sie von der Lebensweise ausgeschlossen sind, die in dem Mitgliedsstaat, in dem sie leben, als </a:t>
            </a:r>
            <a:r>
              <a:rPr lang="de-DE" sz="2400" dirty="0" smtClean="0"/>
              <a:t>Minimalstandard gilt.</a:t>
            </a:r>
            <a:endParaRPr lang="de-DE" sz="2400" dirty="0"/>
          </a:p>
        </p:txBody>
      </p:sp>
    </p:spTree>
    <p:extLst>
      <p:ext uri="{BB962C8B-B14F-4D97-AF65-F5344CB8AC3E}">
        <p14:creationId xmlns:p14="http://schemas.microsoft.com/office/powerpoint/2010/main" val="1500474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1259632" y="1196752"/>
            <a:ext cx="727280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de-DE" sz="2400" dirty="0"/>
              <a:t>Als Armutsrisikoschwelle gilt ein Einkommen von 60 Prozent des mittleren Einkommens </a:t>
            </a:r>
            <a:r>
              <a:rPr lang="de-DE" sz="2400" dirty="0" smtClean="0"/>
              <a:t/>
            </a:r>
            <a:br>
              <a:rPr lang="de-DE" sz="2400" dirty="0" smtClean="0"/>
            </a:br>
            <a:r>
              <a:rPr lang="de-DE" dirty="0" smtClean="0">
                <a:solidFill>
                  <a:prstClr val="black"/>
                </a:solidFill>
              </a:rPr>
              <a:t>Definition </a:t>
            </a:r>
            <a:r>
              <a:rPr lang="de-DE" dirty="0">
                <a:solidFill>
                  <a:prstClr val="black"/>
                </a:solidFill>
              </a:rPr>
              <a:t>innerhalb der Organisation für wirtschaftliche Entwicklung und Zusammenarbeit (OECD)</a:t>
            </a:r>
            <a:endParaRPr lang="de-DE" b="1" dirty="0">
              <a:solidFill>
                <a:prstClr val="black"/>
              </a:solidFill>
            </a:endParaRPr>
          </a:p>
          <a:p>
            <a:r>
              <a:rPr lang="de-DE" sz="2400" dirty="0" smtClean="0"/>
              <a:t/>
            </a:r>
            <a:br>
              <a:rPr lang="de-DE" sz="2400" dirty="0" smtClean="0"/>
            </a:br>
            <a:r>
              <a:rPr lang="de-DE" sz="2400" dirty="0" smtClean="0"/>
              <a:t>„Relative Armut“</a:t>
            </a:r>
          </a:p>
          <a:p>
            <a:endParaRPr lang="de-DE" sz="2400" dirty="0"/>
          </a:p>
          <a:p>
            <a:r>
              <a:rPr lang="de-DE" sz="2400" dirty="0" smtClean="0"/>
              <a:t>Armutsgrenze für Einpersonenhaushalte in Deutschland:</a:t>
            </a:r>
          </a:p>
          <a:p>
            <a:r>
              <a:rPr lang="de-DE" sz="2400" dirty="0"/>
              <a:t>c</a:t>
            </a:r>
            <a:r>
              <a:rPr lang="de-DE" sz="2400" dirty="0" smtClean="0"/>
              <a:t>a. 850 Euro</a:t>
            </a:r>
          </a:p>
          <a:p>
            <a:pPr marL="285750" indent="-285750">
              <a:buFont typeface="Arial" pitchFamily="34" charset="0"/>
              <a:buChar char="•"/>
            </a:pPr>
            <a:endParaRPr lang="de-DE" sz="2400" b="1" dirty="0"/>
          </a:p>
          <a:p>
            <a:r>
              <a:rPr lang="de-DE" sz="2400" dirty="0" smtClean="0"/>
              <a:t>Fast 16% der Deutschen sind heute armutsgefährdet,</a:t>
            </a:r>
          </a:p>
          <a:p>
            <a:r>
              <a:rPr lang="de-DE" sz="2400" dirty="0" smtClean="0"/>
              <a:t>(1999 waren ca. 10% betroffen)</a:t>
            </a:r>
          </a:p>
          <a:p>
            <a:endParaRPr lang="de-DE" b="1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5410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5770984" cy="1143000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Vermögensverteilung in Deutschland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67544" y="2636912"/>
            <a:ext cx="8229600" cy="2188839"/>
          </a:xfrm>
        </p:spPr>
        <p:txBody>
          <a:bodyPr/>
          <a:lstStyle/>
          <a:p>
            <a:r>
              <a:rPr lang="de-DE" dirty="0" smtClean="0"/>
              <a:t>Das reichste Zehntel der Bevölkerung besitzt 53% des Nettovermögens</a:t>
            </a:r>
          </a:p>
          <a:p>
            <a:r>
              <a:rPr lang="de-DE" dirty="0" smtClean="0"/>
              <a:t>Die untere Hälfte 1%</a:t>
            </a:r>
          </a:p>
        </p:txBody>
      </p:sp>
    </p:spTree>
    <p:extLst>
      <p:ext uri="{BB962C8B-B14F-4D97-AF65-F5344CB8AC3E}">
        <p14:creationId xmlns:p14="http://schemas.microsoft.com/office/powerpoint/2010/main" val="1225917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Armut und Alter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5536" y="2276872"/>
            <a:ext cx="8229600" cy="2980928"/>
          </a:xfrm>
        </p:spPr>
        <p:txBody>
          <a:bodyPr>
            <a:normAutofit/>
          </a:bodyPr>
          <a:lstStyle/>
          <a:p>
            <a:r>
              <a:rPr lang="de-DE" dirty="0" smtClean="0"/>
              <a:t>deutlicher </a:t>
            </a:r>
            <a:r>
              <a:rPr lang="de-DE" dirty="0"/>
              <a:t>Rückgang des Realwertes der Zugangsrenten </a:t>
            </a:r>
            <a:r>
              <a:rPr lang="de-DE" dirty="0" smtClean="0"/>
              <a:t>zwischen 2004 und 2011</a:t>
            </a:r>
          </a:p>
          <a:p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1866800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9014934"/>
              </p:ext>
            </p:extLst>
          </p:nvPr>
        </p:nvGraphicFramePr>
        <p:xfrm>
          <a:off x="321193" y="1664804"/>
          <a:ext cx="8108290" cy="35283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0" name="Arbeitsblatt" r:id="rId4" imgW="3305057" imgH="1438206" progId="Excel.Sheet.12">
                  <p:embed/>
                </p:oleObj>
              </mc:Choice>
              <mc:Fallback>
                <p:oleObj name="Arbeitsblatt" r:id="rId4" imgW="3305057" imgH="1438206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21193" y="1664804"/>
                        <a:ext cx="8108290" cy="35283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hteck 5"/>
          <p:cNvSpPr/>
          <p:nvPr/>
        </p:nvSpPr>
        <p:spPr>
          <a:xfrm>
            <a:off x="2123728" y="5301208"/>
            <a:ext cx="45032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dirty="0"/>
              <a:t>Quelle: DIA, Rentenversicherungsbericht 2011</a:t>
            </a:r>
          </a:p>
        </p:txBody>
      </p:sp>
      <p:sp>
        <p:nvSpPr>
          <p:cNvPr id="7" name="Rechteck 6"/>
          <p:cNvSpPr/>
          <p:nvPr/>
        </p:nvSpPr>
        <p:spPr>
          <a:xfrm>
            <a:off x="251520" y="548680"/>
            <a:ext cx="61926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400" dirty="0"/>
              <a:t>Durchschnittlicher Rentenzahlbetrag </a:t>
            </a:r>
            <a:r>
              <a:rPr lang="de-DE" sz="2400" dirty="0" smtClean="0"/>
              <a:t/>
            </a:r>
            <a:br>
              <a:rPr lang="de-DE" sz="2400" dirty="0" smtClean="0"/>
            </a:br>
            <a:r>
              <a:rPr lang="de-DE" sz="2400" dirty="0" smtClean="0"/>
              <a:t>(</a:t>
            </a:r>
            <a:r>
              <a:rPr lang="de-DE" sz="2400" dirty="0"/>
              <a:t>Alters- und </a:t>
            </a:r>
            <a:r>
              <a:rPr lang="de-DE" sz="2400" dirty="0" smtClean="0"/>
              <a:t>Erwerbsminderungsrenten) in </a:t>
            </a:r>
            <a:r>
              <a:rPr lang="de-DE" sz="2400" dirty="0"/>
              <a:t>Euro</a:t>
            </a:r>
          </a:p>
        </p:txBody>
      </p:sp>
    </p:spTree>
    <p:extLst>
      <p:ext uri="{BB962C8B-B14F-4D97-AF65-F5344CB8AC3E}">
        <p14:creationId xmlns:p14="http://schemas.microsoft.com/office/powerpoint/2010/main" val="3100734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5536" y="2636912"/>
            <a:ext cx="8229600" cy="3168352"/>
          </a:xfrm>
        </p:spPr>
        <p:txBody>
          <a:bodyPr>
            <a:normAutofit/>
          </a:bodyPr>
          <a:lstStyle/>
          <a:p>
            <a:pPr lvl="0"/>
            <a:r>
              <a:rPr lang="de-DE" dirty="0" smtClean="0">
                <a:solidFill>
                  <a:prstClr val="black"/>
                </a:solidFill>
              </a:rPr>
              <a:t>Empfänger von Grundsicherung im Alter von 2011 bis 2012 um 6,6% gestiegen</a:t>
            </a:r>
          </a:p>
          <a:p>
            <a:pPr lvl="0"/>
            <a:r>
              <a:rPr lang="de-DE" dirty="0" smtClean="0">
                <a:solidFill>
                  <a:prstClr val="black"/>
                </a:solidFill>
              </a:rPr>
              <a:t>Von </a:t>
            </a:r>
            <a:r>
              <a:rPr lang="de-DE" dirty="0">
                <a:solidFill>
                  <a:prstClr val="black"/>
                </a:solidFill>
              </a:rPr>
              <a:t>Armut im Alter sind überproportional Frauen </a:t>
            </a:r>
            <a:r>
              <a:rPr lang="de-DE" dirty="0" smtClean="0">
                <a:solidFill>
                  <a:prstClr val="black"/>
                </a:solidFill>
              </a:rPr>
              <a:t>betroffen</a:t>
            </a:r>
          </a:p>
          <a:p>
            <a:pPr lvl="0"/>
            <a:r>
              <a:rPr lang="de-DE" dirty="0" smtClean="0">
                <a:solidFill>
                  <a:prstClr val="black"/>
                </a:solidFill>
              </a:rPr>
              <a:t>Grundsicherung im Alter: 686 Euro </a:t>
            </a:r>
            <a:r>
              <a:rPr lang="de-DE" dirty="0" err="1" smtClean="0">
                <a:solidFill>
                  <a:prstClr val="black"/>
                </a:solidFill>
              </a:rPr>
              <a:t>monatl</a:t>
            </a:r>
            <a:r>
              <a:rPr lang="de-DE" dirty="0" smtClean="0">
                <a:solidFill>
                  <a:prstClr val="black"/>
                </a:solidFill>
              </a:rPr>
              <a:t>.</a:t>
            </a:r>
          </a:p>
          <a:p>
            <a:pPr lvl="0"/>
            <a:endParaRPr lang="de-DE" dirty="0">
              <a:solidFill>
                <a:prstClr val="black"/>
              </a:solidFill>
            </a:endParaRPr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1403648" y="1412776"/>
            <a:ext cx="476287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4400" dirty="0">
                <a:ea typeface="+mj-ea"/>
                <a:cs typeface="+mj-cs"/>
              </a:rPr>
              <a:t>Armut und Alter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93581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Ursachen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Arbeitslosigkeit</a:t>
            </a:r>
          </a:p>
          <a:p>
            <a:r>
              <a:rPr lang="de-DE" dirty="0" smtClean="0"/>
              <a:t>Erziehungs- und Pflegezeiten</a:t>
            </a:r>
          </a:p>
          <a:p>
            <a:r>
              <a:rPr lang="de-DE" dirty="0" smtClean="0"/>
              <a:t>Teilzeitarbeit</a:t>
            </a:r>
          </a:p>
          <a:p>
            <a:r>
              <a:rPr lang="de-DE" dirty="0" smtClean="0"/>
              <a:t>Mini- und </a:t>
            </a:r>
            <a:r>
              <a:rPr lang="de-DE" dirty="0" err="1" smtClean="0"/>
              <a:t>Midijobs</a:t>
            </a:r>
            <a:endParaRPr lang="de-DE" dirty="0" smtClean="0"/>
          </a:p>
          <a:p>
            <a:r>
              <a:rPr lang="de-DE" dirty="0" smtClean="0"/>
              <a:t>Niedriglohnarbeit</a:t>
            </a:r>
          </a:p>
          <a:p>
            <a:r>
              <a:rPr lang="de-DE" dirty="0" smtClean="0"/>
              <a:t>Bildungsarmut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83678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Ursachen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72816"/>
          </a:xfrm>
        </p:spPr>
        <p:txBody>
          <a:bodyPr/>
          <a:lstStyle/>
          <a:p>
            <a:r>
              <a:rPr lang="de-DE" dirty="0" smtClean="0"/>
              <a:t>Genderaspekt beim Verdienst</a:t>
            </a:r>
          </a:p>
          <a:p>
            <a:r>
              <a:rPr lang="de-DE" dirty="0" smtClean="0"/>
              <a:t>Absenkung des Rentenniveaus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35036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Auswirkungen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3196952"/>
          </a:xfrm>
        </p:spPr>
        <p:txBody>
          <a:bodyPr/>
          <a:lstStyle/>
          <a:p>
            <a:r>
              <a:rPr lang="de-DE" dirty="0" smtClean="0"/>
              <a:t>Es wird nur noch das Notwendigste gekauft</a:t>
            </a:r>
          </a:p>
          <a:p>
            <a:r>
              <a:rPr lang="de-DE" dirty="0" smtClean="0"/>
              <a:t>Sozialer Rückzug/Isolation</a:t>
            </a:r>
          </a:p>
          <a:p>
            <a:r>
              <a:rPr lang="de-DE" dirty="0" smtClean="0"/>
              <a:t>Arm macht krank</a:t>
            </a:r>
          </a:p>
          <a:p>
            <a:r>
              <a:rPr lang="de-DE" dirty="0" smtClean="0"/>
              <a:t>Kürzere Lebenserwartung</a:t>
            </a:r>
          </a:p>
          <a:p>
            <a:r>
              <a:rPr lang="de-DE" dirty="0" smtClean="0"/>
              <a:t>Schlechtere Wohnbedingungen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4400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124744"/>
            <a:ext cx="6622954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363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5770984" cy="1143000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Politische Herausforderungen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67544" y="2276872"/>
            <a:ext cx="8229600" cy="3124943"/>
          </a:xfrm>
        </p:spPr>
        <p:txBody>
          <a:bodyPr/>
          <a:lstStyle/>
          <a:p>
            <a:r>
              <a:rPr lang="de-DE" dirty="0" smtClean="0"/>
              <a:t>Gute Bildungschancen für alle</a:t>
            </a:r>
          </a:p>
          <a:p>
            <a:r>
              <a:rPr lang="de-DE" dirty="0" smtClean="0"/>
              <a:t>Beiträge in die Rentenversicherung bei Arbeitslosigkeit</a:t>
            </a:r>
          </a:p>
          <a:p>
            <a:r>
              <a:rPr lang="de-DE" dirty="0" smtClean="0"/>
              <a:t>Sozialversicherung aller Beschäftigten</a:t>
            </a:r>
          </a:p>
          <a:p>
            <a:r>
              <a:rPr lang="de-DE" dirty="0" smtClean="0"/>
              <a:t>Flächendeckender Mindestlohn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1901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981075"/>
            <a:ext cx="8229600" cy="792163"/>
          </a:xfrm>
        </p:spPr>
        <p:txBody>
          <a:bodyPr/>
          <a:lstStyle/>
          <a:p>
            <a:r>
              <a:rPr lang="de-DE" sz="2400" b="1" smtClean="0"/>
              <a:t>Altersaufbau der in Deutschland lebenden Bevölkerung 1950 – 2030 / Entwicklung des Bruttoinlandsproduktes</a:t>
            </a:r>
          </a:p>
        </p:txBody>
      </p:sp>
      <p:sp>
        <p:nvSpPr>
          <p:cNvPr id="13315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6308725"/>
            <a:ext cx="4038600" cy="288925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de-DE" sz="1600" b="1" smtClean="0"/>
              <a:t>Quelle: Statistisches Bundesamt </a:t>
            </a:r>
          </a:p>
        </p:txBody>
      </p:sp>
      <p:graphicFrame>
        <p:nvGraphicFramePr>
          <p:cNvPr id="13316" name="Object 3"/>
          <p:cNvGraphicFramePr>
            <a:graphicFrameLocks noGrp="1" noChangeAspect="1"/>
          </p:cNvGraphicFramePr>
          <p:nvPr>
            <p:ph type="clipArt" sz="half" idx="4294967295"/>
          </p:nvPr>
        </p:nvGraphicFramePr>
        <p:xfrm>
          <a:off x="395288" y="1916113"/>
          <a:ext cx="8512175" cy="4281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2" name="Diagramm" r:id="rId3" imgW="8099954" imgH="4069087" progId="MSGraph.Chart.8">
                  <p:embed followColorScheme="full"/>
                </p:oleObj>
              </mc:Choice>
              <mc:Fallback>
                <p:oleObj name="Diagramm" r:id="rId3" imgW="8099954" imgH="4069087" progId="MSGraph.Chart.8">
                  <p:embed followColorScheme="full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1916113"/>
                        <a:ext cx="8512175" cy="4281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331913" y="2133600"/>
            <a:ext cx="23034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13318" name="PubRRectCallout"/>
          <p:cNvSpPr>
            <a:spLocks noEditPoints="1" noChangeArrowheads="1"/>
          </p:cNvSpPr>
          <p:nvPr/>
        </p:nvSpPr>
        <p:spPr bwMode="auto">
          <a:xfrm flipH="1">
            <a:off x="1403350" y="1916113"/>
            <a:ext cx="2447925" cy="865187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0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lnTo>
                  <a:pt x="532" y="0"/>
                </a:ln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b="1">
                <a:solidFill>
                  <a:srgbClr val="000000"/>
                </a:solidFill>
              </a:rPr>
              <a:t>Reales BIP 1990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b="1">
                <a:solidFill>
                  <a:srgbClr val="000000"/>
                </a:solidFill>
              </a:rPr>
              <a:t>bis 2010 : + 33%</a:t>
            </a:r>
            <a:r>
              <a:rPr lang="de-DE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13319" name="Text Box 9"/>
          <p:cNvSpPr txBox="1">
            <a:spLocks noChangeArrowheads="1"/>
          </p:cNvSpPr>
          <p:nvPr/>
        </p:nvSpPr>
        <p:spPr bwMode="auto">
          <a:xfrm>
            <a:off x="2463800" y="4600575"/>
            <a:ext cx="11715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13320" name="Text Box 11"/>
          <p:cNvSpPr txBox="1">
            <a:spLocks noChangeArrowheads="1"/>
          </p:cNvSpPr>
          <p:nvPr/>
        </p:nvSpPr>
        <p:spPr bwMode="auto">
          <a:xfrm>
            <a:off x="1403350" y="4365625"/>
            <a:ext cx="30241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13321" name="Foliennummernplatzhalt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F13BD31-52C2-4843-9D9B-A4D58C158DE1}" type="slidenum">
              <a:rPr lang="de-DE" smtClean="0">
                <a:solidFill>
                  <a:srgbClr val="000000"/>
                </a:solidFill>
              </a:rPr>
              <a:pPr eaLnBrk="1" hangingPunct="1"/>
              <a:t>14</a:t>
            </a:fld>
            <a:endParaRPr lang="de-DE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90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544" y="1052736"/>
            <a:ext cx="5770984" cy="1143000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Politische Herausforderungen</a:t>
            </a:r>
            <a:br>
              <a:rPr lang="de-DE" dirty="0" smtClean="0"/>
            </a:b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2564905"/>
            <a:ext cx="8229600" cy="2736304"/>
          </a:xfrm>
        </p:spPr>
        <p:txBody>
          <a:bodyPr/>
          <a:lstStyle/>
          <a:p>
            <a:r>
              <a:rPr lang="de-DE" dirty="0" smtClean="0"/>
              <a:t>Mindestrente von 850 Euro</a:t>
            </a:r>
          </a:p>
          <a:p>
            <a:r>
              <a:rPr lang="de-DE" dirty="0" smtClean="0"/>
              <a:t>Prüfung bei Renteneingang: alle </a:t>
            </a:r>
            <a:r>
              <a:rPr lang="de-DE" dirty="0" smtClean="0">
                <a:ea typeface="Times New Roman"/>
              </a:rPr>
              <a:t>Ansprüche </a:t>
            </a:r>
            <a:r>
              <a:rPr lang="de-DE" dirty="0">
                <a:ea typeface="Times New Roman"/>
              </a:rPr>
              <a:t>auf gesetzliche Rente, Mindestrente oder Grundsicherungsleistungen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1415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5770984" cy="1143000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Gemeindediakonische Herausforderungen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3773016"/>
          </a:xfrm>
        </p:spPr>
        <p:txBody>
          <a:bodyPr/>
          <a:lstStyle/>
          <a:p>
            <a:r>
              <a:rPr lang="de-DE" dirty="0"/>
              <a:t>Teilhabe ermöglichen, kostengünstige Angebote für alle, nicht nur für </a:t>
            </a:r>
            <a:r>
              <a:rPr lang="de-DE" dirty="0" smtClean="0"/>
              <a:t>Arme, z.B.</a:t>
            </a:r>
            <a:br>
              <a:rPr lang="de-DE" dirty="0" smtClean="0"/>
            </a:br>
            <a:r>
              <a:rPr lang="de-DE" dirty="0">
                <a:ea typeface="Calibri"/>
                <a:cs typeface="Times New Roman"/>
              </a:rPr>
              <a:t>Mittagstische, Vesperkirchen, </a:t>
            </a:r>
            <a:r>
              <a:rPr lang="de-DE" dirty="0" smtClean="0">
                <a:ea typeface="Calibri"/>
                <a:cs typeface="Times New Roman"/>
              </a:rPr>
              <a:t>Freizeit-angebote</a:t>
            </a:r>
            <a:r>
              <a:rPr lang="de-DE" dirty="0">
                <a:ea typeface="Calibri"/>
                <a:cs typeface="Times New Roman"/>
              </a:rPr>
              <a:t>, Diakonieläden, </a:t>
            </a:r>
            <a:r>
              <a:rPr lang="de-DE" dirty="0" smtClean="0">
                <a:ea typeface="Calibri"/>
                <a:cs typeface="Times New Roman"/>
              </a:rPr>
              <a:t>Seniorenbusse…</a:t>
            </a:r>
          </a:p>
          <a:p>
            <a:r>
              <a:rPr lang="de-DE" dirty="0" smtClean="0"/>
              <a:t>Aufbau von nachbarschaftlichen Netzwerken</a:t>
            </a:r>
          </a:p>
          <a:p>
            <a:r>
              <a:rPr lang="de-DE" dirty="0" smtClean="0"/>
              <a:t>Gewinnung Ehrenamtlicher</a:t>
            </a:r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2536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242</Words>
  <Application>Microsoft Office PowerPoint</Application>
  <PresentationFormat>Bildschirmpräsentation (4:3)</PresentationFormat>
  <Paragraphs>64</Paragraphs>
  <Slides>16</Slides>
  <Notes>1</Notes>
  <HiddenSlides>0</HiddenSlides>
  <MMClips>0</MMClips>
  <ScaleCrop>false</ScaleCrop>
  <HeadingPairs>
    <vt:vector size="6" baseType="variant">
      <vt:variant>
        <vt:lpstr>Design</vt:lpstr>
      </vt:variant>
      <vt:variant>
        <vt:i4>2</vt:i4>
      </vt:variant>
      <vt:variant>
        <vt:lpstr>Eingebettete OLE-Server</vt:lpstr>
      </vt:variant>
      <vt:variant>
        <vt:i4>2</vt:i4>
      </vt:variant>
      <vt:variant>
        <vt:lpstr>Folientitel</vt:lpstr>
      </vt:variant>
      <vt:variant>
        <vt:i4>16</vt:i4>
      </vt:variant>
    </vt:vector>
  </HeadingPairs>
  <TitlesOfParts>
    <vt:vector size="20" baseType="lpstr">
      <vt:lpstr>2_Larissa</vt:lpstr>
      <vt:lpstr>1_Standarddesign</vt:lpstr>
      <vt:lpstr>Arbeitsblatt</vt:lpstr>
      <vt:lpstr>Diagramm</vt:lpstr>
      <vt:lpstr> Armut im Alter eine Herausforderung  auch für uns </vt:lpstr>
      <vt:lpstr>Inhalt</vt:lpstr>
      <vt:lpstr>PowerPoint-Präsentation</vt:lpstr>
      <vt:lpstr>PowerPoint-Präsentation</vt:lpstr>
      <vt:lpstr>Vermögensverteilung in Deutschland</vt:lpstr>
      <vt:lpstr>Armut und Alter</vt:lpstr>
      <vt:lpstr>PowerPoint-Präsentation</vt:lpstr>
      <vt:lpstr>Armut und Alter</vt:lpstr>
      <vt:lpstr>Ursachen</vt:lpstr>
      <vt:lpstr>Ursachen</vt:lpstr>
      <vt:lpstr>Auswirkungen</vt:lpstr>
      <vt:lpstr>PowerPoint-Präsentation</vt:lpstr>
      <vt:lpstr>Politische Herausforderungen</vt:lpstr>
      <vt:lpstr>Altersaufbau der in Deutschland lebenden Bevölkerung 1950 – 2030 / Entwicklung des Bruttoinlandsproduktes</vt:lpstr>
      <vt:lpstr>Politische Herausforderungen </vt:lpstr>
      <vt:lpstr>Gemeindediakonische Herausforderungen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Kampagne gegen Armut im Alter – Für Gerechtigkeit und Beteiligung</dc:title>
  <dc:creator>Isa</dc:creator>
  <cp:lastModifiedBy>Rössler, Isabell</cp:lastModifiedBy>
  <cp:revision>43</cp:revision>
  <dcterms:created xsi:type="dcterms:W3CDTF">2012-07-15T05:04:36Z</dcterms:created>
  <dcterms:modified xsi:type="dcterms:W3CDTF">2013-10-31T08:26:25Z</dcterms:modified>
</cp:coreProperties>
</file>